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261" r:id="rId2"/>
    <p:sldId id="260" r:id="rId3"/>
    <p:sldId id="263" r:id="rId4"/>
    <p:sldId id="262" r:id="rId5"/>
    <p:sldId id="264" r:id="rId6"/>
    <p:sldId id="265" r:id="rId7"/>
    <p:sldId id="266" r:id="rId8"/>
    <p:sldId id="26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1B4"/>
    <a:srgbClr val="F7B034"/>
    <a:srgbClr val="109EFF"/>
    <a:srgbClr val="2D4E77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1" autoAdjust="0"/>
    <p:restoredTop sz="86418"/>
  </p:normalViewPr>
  <p:slideViewPr>
    <p:cSldViewPr>
      <p:cViewPr>
        <p:scale>
          <a:sx n="97" d="100"/>
          <a:sy n="97" d="100"/>
        </p:scale>
        <p:origin x="224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E127-BEA8-EC47-91C4-05A09E2D354A}" type="datetimeFigureOut">
              <a:rPr lang="it-IT" smtClean="0"/>
              <a:t>08/06/18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6874-66D4-8F43-A26C-DBBADB49DD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3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564904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3506180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4941168"/>
            <a:ext cx="1295292" cy="751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Surname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6372200" y="4936232"/>
            <a:ext cx="45719" cy="756084"/>
          </a:xfrm>
          <a:prstGeom prst="rect">
            <a:avLst/>
          </a:prstGeom>
          <a:solidFill>
            <a:srgbClr val="F7B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ffectLst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90779" y="4936232"/>
            <a:ext cx="2257685" cy="756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Affiliation, Email 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917848" y="6237312"/>
            <a:ext cx="8226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Marine Observation and Data Network (</a:t>
            </a:r>
            <a:r>
              <a:rPr lang="en-GB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EMODnet</a:t>
            </a:r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financed by the European Union under Regulation (EU) No 508/2014 of the European Parliament and of the Council of 15 May 2014 on the European Maritime and Fisheries Fund.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0507"/>
            <a:ext cx="666328" cy="4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979712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1979712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4864"/>
            <a:ext cx="8229600" cy="3692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1979712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979712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342900" indent="-3429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SzPct val="180000"/>
              <a:buFontTx/>
              <a:buBlip>
                <a:blip r:embed="rId3"/>
              </a:buBlip>
              <a:defRPr sz="1500" b="0" i="0" baseline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0E71B4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1979712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3563520" y="4581128"/>
            <a:ext cx="198615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500" b="0" i="0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www.emodnet.eu</a:t>
            </a:r>
            <a:endParaRPr lang="en-GB" sz="1500" b="0" i="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887923" y="4293096"/>
            <a:ext cx="12961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500" b="0" i="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GB" sz="1500" b="0" i="0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EMODnet</a:t>
            </a:r>
            <a:endParaRPr lang="en-GB" sz="1500" b="0" i="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432359" y="5203082"/>
            <a:ext cx="4248472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500" b="0" i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Your gateway to marine data in Europe</a:t>
            </a:r>
            <a:endParaRPr lang="en-GB" sz="1500" b="0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76" y="1659624"/>
            <a:ext cx="2000494" cy="2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iordano.giorgi@isprambiente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7704856" cy="72008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L’utilizzo</a:t>
            </a:r>
            <a:r>
              <a:rPr lang="en-GB" dirty="0"/>
              <a:t> 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piattaforma</a:t>
            </a:r>
            <a:r>
              <a:rPr lang="en-GB" dirty="0"/>
              <a:t>  </a:t>
            </a:r>
            <a:r>
              <a:rPr lang="en-GB" dirty="0" err="1"/>
              <a:t>EMODnet</a:t>
            </a:r>
            <a:r>
              <a:rPr lang="en-GB" dirty="0"/>
              <a:t>  Chemistry  per  </a:t>
            </a:r>
            <a:r>
              <a:rPr lang="en-GB" dirty="0" err="1"/>
              <a:t>il</a:t>
            </a:r>
            <a:r>
              <a:rPr lang="en-GB" dirty="0"/>
              <a:t>  reporting  </a:t>
            </a:r>
            <a:r>
              <a:rPr lang="en-GB" dirty="0" err="1"/>
              <a:t>previsto</a:t>
            </a:r>
            <a:r>
              <a:rPr lang="en-GB" dirty="0"/>
              <a:t>  </a:t>
            </a:r>
            <a:r>
              <a:rPr lang="en-GB" dirty="0" err="1"/>
              <a:t>dalla</a:t>
            </a:r>
            <a:r>
              <a:rPr lang="en-GB" dirty="0"/>
              <a:t>  MSFD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Giordano Giorgi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6490779" y="4936232"/>
            <a:ext cx="2653221" cy="756084"/>
          </a:xfrm>
        </p:spPr>
        <p:txBody>
          <a:bodyPr/>
          <a:lstStyle/>
          <a:p>
            <a:r>
              <a:rPr lang="en-GB" dirty="0" smtClean="0"/>
              <a:t>ISPRA</a:t>
            </a:r>
          </a:p>
          <a:p>
            <a:r>
              <a:rPr lang="en-GB" sz="1300" dirty="0" smtClean="0">
                <a:hlinkClick r:id="rId2"/>
              </a:rPr>
              <a:t>giordano.giorgi@isprambiente.it</a:t>
            </a:r>
            <a:r>
              <a:rPr lang="en-GB" sz="1300" dirty="0" smtClean="0"/>
              <a:t>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verticale 1"/>
          <p:cNvSpPr>
            <a:spLocks noGrp="1"/>
          </p:cNvSpPr>
          <p:nvPr>
            <p:ph type="body" orient="vert" idx="1"/>
          </p:nvPr>
        </p:nvSpPr>
        <p:spPr>
          <a:xfrm rot="16200000">
            <a:off x="2265118" y="36909"/>
            <a:ext cx="4459411" cy="8075241"/>
          </a:xfrm>
        </p:spPr>
        <p:txBody>
          <a:bodyPr/>
          <a:lstStyle/>
          <a:p>
            <a:r>
              <a:rPr lang="it-IT" sz="2000" dirty="0" smtClean="0"/>
              <a:t>MSFD: Direttiva del 17 giugno 2008 stabilisce il contesto per l’azione comunitaria nell’ambito delle politiche ambientali marine finalizzata al:</a:t>
            </a:r>
            <a:endParaRPr lang="it-IT" sz="1800" dirty="0" smtClean="0"/>
          </a:p>
          <a:p>
            <a:pPr marL="0" indent="0" algn="ctr">
              <a:buNone/>
            </a:pPr>
            <a:r>
              <a:rPr lang="it-IT" sz="2400" i="1" dirty="0" smtClean="0"/>
              <a:t>Raggiungimento e mantenimento entro il 2020 del Buono Stato Ambientale (GES)</a:t>
            </a:r>
          </a:p>
          <a:p>
            <a:r>
              <a:rPr lang="it-IT" sz="2000" u="sng" dirty="0" smtClean="0"/>
              <a:t>Principi fondamentali:</a:t>
            </a:r>
          </a:p>
          <a:p>
            <a:pPr lvl="1"/>
            <a:r>
              <a:rPr lang="it-IT" sz="2000" dirty="0" smtClean="0"/>
              <a:t>Utilizzo dell’approccio </a:t>
            </a:r>
            <a:r>
              <a:rPr lang="it-IT" sz="2000" dirty="0" err="1" smtClean="0"/>
              <a:t>ecosistemico</a:t>
            </a:r>
            <a:r>
              <a:rPr lang="it-IT" sz="2000" dirty="0" smtClean="0"/>
              <a:t> affinché le attività umane esercitino una pressione complessiva tale da non compromettere il raggiungimento e mantenimento del GES</a:t>
            </a:r>
          </a:p>
          <a:p>
            <a:pPr lvl="1"/>
            <a:r>
              <a:rPr lang="it-IT" sz="2000" dirty="0" smtClean="0"/>
              <a:t>Scala spaziale di applicazione a livello regionale o sub-regionale</a:t>
            </a:r>
          </a:p>
          <a:p>
            <a:pPr lvl="1"/>
            <a:r>
              <a:rPr lang="it-IT" sz="2000" dirty="0" smtClean="0"/>
              <a:t>Il GES è declinato in termini di 11 Descrittori</a:t>
            </a:r>
          </a:p>
          <a:p>
            <a:endParaRPr lang="it-IT" sz="2000" dirty="0"/>
          </a:p>
          <a:p>
            <a:endParaRPr lang="it-IT" sz="2000" dirty="0"/>
          </a:p>
          <a:p>
            <a:pPr>
              <a:buFont typeface="Arial" charset="0"/>
              <a:buChar char="•"/>
            </a:pPr>
            <a:endParaRPr lang="it-IT" sz="20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MSFD – Direttiva Quadro sulla Strategia Marina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5743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verticale 1"/>
          <p:cNvSpPr>
            <a:spLocks noGrp="1"/>
          </p:cNvSpPr>
          <p:nvPr>
            <p:ph type="body" orient="vert" idx="1"/>
          </p:nvPr>
        </p:nvSpPr>
        <p:spPr>
          <a:xfrm rot="16200000">
            <a:off x="4101322" y="1873112"/>
            <a:ext cx="787003" cy="8075241"/>
          </a:xfrm>
        </p:spPr>
        <p:txBody>
          <a:bodyPr/>
          <a:lstStyle/>
          <a:p>
            <a:r>
              <a:rPr lang="it-IT" sz="1600" b="1" dirty="0" smtClean="0"/>
              <a:t>Cooperazione regionale: </a:t>
            </a:r>
            <a:r>
              <a:rPr lang="it-IT" sz="1600" dirty="0" smtClean="0"/>
              <a:t>Gli stati membri coordinano le loro azioni e strategie all’interno di ciascuna regione o sotto-regione utilizzando forum internazionali, inclusi processi e strutture previste dalle Convenzioni Regionali (Barcellona)</a:t>
            </a:r>
            <a:endParaRPr lang="it-IT" sz="1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MSFD – Regioni e Sub-regioni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1863" r="1912" b="2880"/>
          <a:stretch/>
        </p:blipFill>
        <p:spPr>
          <a:xfrm>
            <a:off x="1952192" y="1052736"/>
            <a:ext cx="6030982" cy="44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verticale 1"/>
          <p:cNvSpPr>
            <a:spLocks noGrp="1"/>
          </p:cNvSpPr>
          <p:nvPr>
            <p:ph type="body" orient="vert" idx="1"/>
          </p:nvPr>
        </p:nvSpPr>
        <p:spPr>
          <a:xfrm rot="16200000">
            <a:off x="822416" y="1479613"/>
            <a:ext cx="4248472" cy="4978894"/>
          </a:xfrm>
        </p:spPr>
        <p:txBody>
          <a:bodyPr/>
          <a:lstStyle/>
          <a:p>
            <a:r>
              <a:rPr lang="it-IT" sz="2000" dirty="0" smtClean="0"/>
              <a:t>D1: Biodiversità</a:t>
            </a:r>
          </a:p>
          <a:p>
            <a:r>
              <a:rPr lang="it-IT" sz="2000" dirty="0" smtClean="0"/>
              <a:t>D2: Specie non indigene</a:t>
            </a:r>
          </a:p>
          <a:p>
            <a:r>
              <a:rPr lang="it-IT" sz="2000" dirty="0" smtClean="0"/>
              <a:t>D3: Specie ittiche commerciali (Pesca)</a:t>
            </a:r>
          </a:p>
          <a:p>
            <a:r>
              <a:rPr lang="it-IT" sz="2000" dirty="0" smtClean="0"/>
              <a:t>D4: Reti trofiche</a:t>
            </a:r>
          </a:p>
          <a:p>
            <a:r>
              <a:rPr lang="it-IT" sz="2000" dirty="0" smtClean="0"/>
              <a:t>D5: Eutrofizzazione</a:t>
            </a:r>
          </a:p>
          <a:p>
            <a:r>
              <a:rPr lang="it-IT" sz="2000" dirty="0" smtClean="0"/>
              <a:t>D6: Integrità del fondo marino</a:t>
            </a:r>
          </a:p>
          <a:p>
            <a:r>
              <a:rPr lang="it-IT" sz="2000" dirty="0" smtClean="0"/>
              <a:t>D7: Condizioni idrografiche</a:t>
            </a:r>
          </a:p>
          <a:p>
            <a:r>
              <a:rPr lang="it-IT" sz="2000" dirty="0" smtClean="0"/>
              <a:t>D8: Contaminanti (ambiente marino)</a:t>
            </a:r>
          </a:p>
          <a:p>
            <a:r>
              <a:rPr lang="it-IT" sz="2000" dirty="0" smtClean="0"/>
              <a:t>D9: Contaminanti (</a:t>
            </a:r>
            <a:r>
              <a:rPr lang="it-IT" sz="2000" dirty="0" err="1" smtClean="0"/>
              <a:t>Seafood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D10: Rifiuti marini</a:t>
            </a:r>
          </a:p>
          <a:p>
            <a:r>
              <a:rPr lang="it-IT" sz="2000" dirty="0" smtClean="0"/>
              <a:t>D11: Rumore sottomarino</a:t>
            </a:r>
          </a:p>
          <a:p>
            <a:endParaRPr lang="it-IT" sz="2000" dirty="0"/>
          </a:p>
          <a:p>
            <a:endParaRPr lang="it-IT" sz="2000" dirty="0"/>
          </a:p>
          <a:p>
            <a:pPr>
              <a:buFont typeface="Arial" charset="0"/>
              <a:buChar char="•"/>
            </a:pPr>
            <a:endParaRPr lang="it-IT" sz="20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1" y="591419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Descrittori del Buono Stato Ambientale</a:t>
            </a:r>
            <a:endParaRPr lang="it-IT" sz="22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6228185" y="1454780"/>
            <a:ext cx="245861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</a:t>
            </a:r>
            <a:r>
              <a:rPr lang="it-IT" dirty="0" err="1" smtClean="0"/>
              <a:t>Biology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6228186" y="3052052"/>
            <a:ext cx="2470708" cy="64807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6228186" y="2256014"/>
            <a:ext cx="247070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</a:t>
            </a:r>
            <a:r>
              <a:rPr lang="it-IT" dirty="0" err="1" smtClean="0"/>
              <a:t>Chemistry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6216090" y="3886280"/>
            <a:ext cx="2470709" cy="64807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</a:t>
            </a:r>
            <a:r>
              <a:rPr lang="it-IT" dirty="0" err="1" smtClean="0"/>
              <a:t>Seabed</a:t>
            </a:r>
            <a:r>
              <a:rPr lang="it-IT" dirty="0" smtClean="0"/>
              <a:t> </a:t>
            </a:r>
            <a:r>
              <a:rPr lang="it-IT" dirty="0" err="1" smtClean="0"/>
              <a:t>Habitats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200227" y="4656612"/>
            <a:ext cx="2470709" cy="648072"/>
          </a:xfrm>
          <a:prstGeom prst="roundRect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</a:t>
            </a:r>
            <a:r>
              <a:rPr lang="it-IT" dirty="0" err="1" smtClean="0"/>
              <a:t>Bathymetry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228185" y="5452650"/>
            <a:ext cx="2470709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Human </a:t>
            </a:r>
            <a:r>
              <a:rPr lang="it-IT" dirty="0" err="1" smtClean="0"/>
              <a:t>Activities</a:t>
            </a:r>
            <a:endParaRPr lang="it-IT" dirty="0"/>
          </a:p>
        </p:txBody>
      </p:sp>
      <p:cxnSp>
        <p:nvCxnSpPr>
          <p:cNvPr id="13" name="Connettore 2 12"/>
          <p:cNvCxnSpPr>
            <a:stCxn id="6" idx="1"/>
          </p:cNvCxnSpPr>
          <p:nvPr/>
        </p:nvCxnSpPr>
        <p:spPr>
          <a:xfrm flipH="1">
            <a:off x="2843808" y="1778816"/>
            <a:ext cx="3384377" cy="32403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6" idx="1"/>
          </p:cNvCxnSpPr>
          <p:nvPr/>
        </p:nvCxnSpPr>
        <p:spPr>
          <a:xfrm flipH="1">
            <a:off x="3635896" y="1778816"/>
            <a:ext cx="2592289" cy="71098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8" idx="1"/>
          </p:cNvCxnSpPr>
          <p:nvPr/>
        </p:nvCxnSpPr>
        <p:spPr>
          <a:xfrm flipH="1">
            <a:off x="3131840" y="2580050"/>
            <a:ext cx="3096346" cy="96901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1"/>
          </p:cNvCxnSpPr>
          <p:nvPr/>
        </p:nvCxnSpPr>
        <p:spPr>
          <a:xfrm flipH="1">
            <a:off x="5004048" y="2580050"/>
            <a:ext cx="1224138" cy="2102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8" idx="1"/>
          </p:cNvCxnSpPr>
          <p:nvPr/>
        </p:nvCxnSpPr>
        <p:spPr>
          <a:xfrm flipH="1">
            <a:off x="4078184" y="2580050"/>
            <a:ext cx="2150002" cy="249880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8" idx="1"/>
          </p:cNvCxnSpPr>
          <p:nvPr/>
        </p:nvCxnSpPr>
        <p:spPr>
          <a:xfrm flipH="1">
            <a:off x="2915816" y="2580050"/>
            <a:ext cx="3312370" cy="28726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7" idx="1"/>
          </p:cNvCxnSpPr>
          <p:nvPr/>
        </p:nvCxnSpPr>
        <p:spPr>
          <a:xfrm flipH="1">
            <a:off x="3923928" y="3376088"/>
            <a:ext cx="2304258" cy="962081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9" idx="1"/>
          </p:cNvCxnSpPr>
          <p:nvPr/>
        </p:nvCxnSpPr>
        <p:spPr>
          <a:xfrm flipH="1" flipV="1">
            <a:off x="4211960" y="3957948"/>
            <a:ext cx="2004130" cy="25236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9" idx="1"/>
          </p:cNvCxnSpPr>
          <p:nvPr/>
        </p:nvCxnSpPr>
        <p:spPr>
          <a:xfrm flipH="1" flipV="1">
            <a:off x="2915816" y="2102852"/>
            <a:ext cx="3300274" cy="210746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10" idx="1"/>
          </p:cNvCxnSpPr>
          <p:nvPr/>
        </p:nvCxnSpPr>
        <p:spPr>
          <a:xfrm flipH="1" flipV="1">
            <a:off x="3923928" y="4345098"/>
            <a:ext cx="2276299" cy="63555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1" idx="1"/>
          </p:cNvCxnSpPr>
          <p:nvPr/>
        </p:nvCxnSpPr>
        <p:spPr>
          <a:xfrm flipH="1">
            <a:off x="3779912" y="5776686"/>
            <a:ext cx="2448273" cy="764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e 25"/>
          <p:cNvSpPr/>
          <p:nvPr/>
        </p:nvSpPr>
        <p:spPr>
          <a:xfrm>
            <a:off x="1763688" y="1623715"/>
            <a:ext cx="4789512" cy="46805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Il processo di implementazione (cicli di 6 anni)</a:t>
            </a:r>
            <a:endParaRPr lang="it-IT" sz="2200" dirty="0"/>
          </a:p>
        </p:txBody>
      </p:sp>
      <p:sp>
        <p:nvSpPr>
          <p:cNvPr id="7" name="Ovale 6"/>
          <p:cNvSpPr/>
          <p:nvPr/>
        </p:nvSpPr>
        <p:spPr>
          <a:xfrm>
            <a:off x="2267744" y="2060848"/>
            <a:ext cx="3744416" cy="38164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GES 2020</a:t>
            </a:r>
            <a:endParaRPr lang="it-IT" sz="3600" b="1" dirty="0"/>
          </a:p>
        </p:txBody>
      </p:sp>
      <p:sp>
        <p:nvSpPr>
          <p:cNvPr id="8" name="Ovale 7"/>
          <p:cNvSpPr/>
          <p:nvPr/>
        </p:nvSpPr>
        <p:spPr>
          <a:xfrm>
            <a:off x="3275856" y="1235260"/>
            <a:ext cx="1764196" cy="1651176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Valutazione, GES, Target</a:t>
            </a:r>
            <a:endParaRPr lang="it-IT" sz="1600" dirty="0"/>
          </a:p>
        </p:txBody>
      </p:sp>
      <p:sp>
        <p:nvSpPr>
          <p:cNvPr id="9" name="Ovale 8"/>
          <p:cNvSpPr/>
          <p:nvPr/>
        </p:nvSpPr>
        <p:spPr>
          <a:xfrm>
            <a:off x="5040052" y="3979886"/>
            <a:ext cx="1764196" cy="1651176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Programmi di monitoraggio</a:t>
            </a:r>
            <a:endParaRPr lang="it-IT" sz="1400" dirty="0"/>
          </a:p>
        </p:txBody>
      </p:sp>
      <p:sp>
        <p:nvSpPr>
          <p:cNvPr id="10" name="Ovale 9"/>
          <p:cNvSpPr/>
          <p:nvPr/>
        </p:nvSpPr>
        <p:spPr>
          <a:xfrm>
            <a:off x="1557012" y="3979886"/>
            <a:ext cx="1764196" cy="1651176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Programmi </a:t>
            </a:r>
            <a:r>
              <a:rPr lang="it-IT" sz="1400" smtClean="0"/>
              <a:t>di misure</a:t>
            </a:r>
            <a:endParaRPr lang="it-IT" sz="1400" dirty="0"/>
          </a:p>
        </p:txBody>
      </p:sp>
      <p:cxnSp>
        <p:nvCxnSpPr>
          <p:cNvPr id="28" name="Connettore 2 27"/>
          <p:cNvCxnSpPr>
            <a:endCxn id="9" idx="7"/>
          </p:cNvCxnSpPr>
          <p:nvPr/>
        </p:nvCxnSpPr>
        <p:spPr>
          <a:xfrm flipH="1">
            <a:off x="6545887" y="4077072"/>
            <a:ext cx="7313" cy="144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endCxn id="26" idx="3"/>
          </p:cNvCxnSpPr>
          <p:nvPr/>
        </p:nvCxnSpPr>
        <p:spPr>
          <a:xfrm flipH="1" flipV="1">
            <a:off x="2465096" y="5618789"/>
            <a:ext cx="125704" cy="118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3235370" y="1770170"/>
            <a:ext cx="85838" cy="44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uppo 48"/>
          <p:cNvGrpSpPr/>
          <p:nvPr/>
        </p:nvGrpSpPr>
        <p:grpSpPr>
          <a:xfrm>
            <a:off x="992769" y="1091283"/>
            <a:ext cx="7467663" cy="3813111"/>
            <a:chOff x="992769" y="1091283"/>
            <a:chExt cx="7467663" cy="3813111"/>
          </a:xfrm>
        </p:grpSpPr>
        <p:sp>
          <p:nvSpPr>
            <p:cNvPr id="41" name="Onda 40"/>
            <p:cNvSpPr/>
            <p:nvPr/>
          </p:nvSpPr>
          <p:spPr>
            <a:xfrm>
              <a:off x="2954138" y="1091283"/>
              <a:ext cx="1008112" cy="576064"/>
            </a:xfrm>
            <a:prstGeom prst="wav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2012</a:t>
              </a:r>
              <a:endParaRPr lang="it-IT"/>
            </a:p>
          </p:txBody>
        </p:sp>
        <p:sp>
          <p:nvSpPr>
            <p:cNvPr id="42" name="Onda 41"/>
            <p:cNvSpPr/>
            <p:nvPr/>
          </p:nvSpPr>
          <p:spPr>
            <a:xfrm>
              <a:off x="6545887" y="4328330"/>
              <a:ext cx="1008112" cy="576064"/>
            </a:xfrm>
            <a:prstGeom prst="wav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2014</a:t>
              </a:r>
              <a:endParaRPr lang="it-IT"/>
            </a:p>
          </p:txBody>
        </p:sp>
        <p:sp>
          <p:nvSpPr>
            <p:cNvPr id="43" name="Onda 42"/>
            <p:cNvSpPr/>
            <p:nvPr/>
          </p:nvSpPr>
          <p:spPr>
            <a:xfrm>
              <a:off x="992769" y="3979886"/>
              <a:ext cx="1008112" cy="576064"/>
            </a:xfrm>
            <a:prstGeom prst="wav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2015</a:t>
              </a:r>
              <a:endParaRPr lang="it-IT" dirty="0"/>
            </a:p>
          </p:txBody>
        </p:sp>
        <p:sp>
          <p:nvSpPr>
            <p:cNvPr id="44" name="Onda 43"/>
            <p:cNvSpPr/>
            <p:nvPr/>
          </p:nvSpPr>
          <p:spPr>
            <a:xfrm>
              <a:off x="6553200" y="1869925"/>
              <a:ext cx="1907232" cy="576064"/>
            </a:xfrm>
            <a:prstGeom prst="wav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I ciclo: 2012-2018</a:t>
              </a:r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977511" y="1127248"/>
            <a:ext cx="7482921" cy="4609555"/>
            <a:chOff x="977511" y="1127248"/>
            <a:chExt cx="7482921" cy="4609555"/>
          </a:xfrm>
        </p:grpSpPr>
        <p:sp>
          <p:nvSpPr>
            <p:cNvPr id="45" name="Onda 44"/>
            <p:cNvSpPr/>
            <p:nvPr/>
          </p:nvSpPr>
          <p:spPr>
            <a:xfrm>
              <a:off x="6553200" y="2513056"/>
              <a:ext cx="1907232" cy="576064"/>
            </a:xfrm>
            <a:prstGeom prst="wave">
              <a:avLst/>
            </a:prstGeom>
            <a:gradFill>
              <a:gsLst>
                <a:gs pos="0">
                  <a:srgbClr val="7030A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II ciclo: 2018-2024</a:t>
              </a:r>
              <a:endParaRPr lang="it-IT" dirty="0"/>
            </a:p>
          </p:txBody>
        </p:sp>
        <p:sp>
          <p:nvSpPr>
            <p:cNvPr id="46" name="Onda 45"/>
            <p:cNvSpPr/>
            <p:nvPr/>
          </p:nvSpPr>
          <p:spPr>
            <a:xfrm>
              <a:off x="4411810" y="1127248"/>
              <a:ext cx="1008112" cy="576064"/>
            </a:xfrm>
            <a:prstGeom prst="wave">
              <a:avLst/>
            </a:prstGeom>
            <a:gradFill>
              <a:gsLst>
                <a:gs pos="0">
                  <a:srgbClr val="7030A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2018</a:t>
              </a:r>
              <a:endParaRPr lang="it-IT"/>
            </a:p>
          </p:txBody>
        </p:sp>
        <p:sp>
          <p:nvSpPr>
            <p:cNvPr id="47" name="Onda 46"/>
            <p:cNvSpPr/>
            <p:nvPr/>
          </p:nvSpPr>
          <p:spPr>
            <a:xfrm>
              <a:off x="6545887" y="5160739"/>
              <a:ext cx="1008112" cy="576064"/>
            </a:xfrm>
            <a:prstGeom prst="wave">
              <a:avLst/>
            </a:prstGeom>
            <a:gradFill>
              <a:gsLst>
                <a:gs pos="0">
                  <a:srgbClr val="7030A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2020</a:t>
              </a:r>
              <a:endParaRPr lang="it-IT" dirty="0"/>
            </a:p>
          </p:txBody>
        </p:sp>
        <p:sp>
          <p:nvSpPr>
            <p:cNvPr id="48" name="Onda 47"/>
            <p:cNvSpPr/>
            <p:nvPr/>
          </p:nvSpPr>
          <p:spPr>
            <a:xfrm>
              <a:off x="977511" y="4941091"/>
              <a:ext cx="1008112" cy="576064"/>
            </a:xfrm>
            <a:prstGeom prst="wave">
              <a:avLst/>
            </a:prstGeom>
            <a:gradFill>
              <a:gsLst>
                <a:gs pos="0">
                  <a:srgbClr val="7030A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2021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067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verticale 1"/>
          <p:cNvSpPr>
            <a:spLocks noGrp="1"/>
          </p:cNvSpPr>
          <p:nvPr>
            <p:ph type="body" orient="vert" idx="1"/>
          </p:nvPr>
        </p:nvSpPr>
        <p:spPr>
          <a:xfrm rot="16200000">
            <a:off x="2265118" y="36909"/>
            <a:ext cx="4459411" cy="8075241"/>
          </a:xfrm>
        </p:spPr>
        <p:txBody>
          <a:bodyPr/>
          <a:lstStyle/>
          <a:p>
            <a:r>
              <a:rPr lang="it-IT" sz="2000" dirty="0" smtClean="0"/>
              <a:t>MSFD, Art. 19.3: i dati di monitoraggio utilizzati per l’implementazione della direttiva devono essere messi a disposizione della Commissione Europea e dell’Agenzia Europea dell’Ambiente in accordo con quanto previsto dalla Direttiva INSPIRE</a:t>
            </a:r>
            <a:endParaRPr lang="it-IT" sz="1800" dirty="0" smtClean="0"/>
          </a:p>
          <a:p>
            <a:r>
              <a:rPr lang="it-IT" sz="2000" u="sng" dirty="0" smtClean="0"/>
              <a:t>INSPIRE non è una piattaforma, non è una infrastruttura ma stabilisce un processo di definizione di standard per i seguenti servizi:</a:t>
            </a:r>
          </a:p>
          <a:p>
            <a:pPr lvl="1"/>
            <a:r>
              <a:rPr lang="it-IT" sz="2000" dirty="0" err="1" smtClean="0"/>
              <a:t>Discovery</a:t>
            </a:r>
            <a:r>
              <a:rPr lang="it-IT" sz="2000" dirty="0" smtClean="0"/>
              <a:t> – ricerca dei dati catalogati secondo metadati standardizzati</a:t>
            </a:r>
          </a:p>
          <a:p>
            <a:pPr lvl="1"/>
            <a:r>
              <a:rPr lang="it-IT" sz="2000" dirty="0" err="1" smtClean="0"/>
              <a:t>View</a:t>
            </a:r>
            <a:r>
              <a:rPr lang="it-IT" sz="2000" dirty="0" smtClean="0"/>
              <a:t> – Consultazione dei dati mediante servizi web implementati in modo conforme ad uno standard </a:t>
            </a:r>
          </a:p>
          <a:p>
            <a:pPr lvl="1"/>
            <a:r>
              <a:rPr lang="it-IT" sz="2000" dirty="0" smtClean="0"/>
              <a:t>Download – Recupero dei dati mediante</a:t>
            </a:r>
            <a:r>
              <a:rPr lang="it-IT" sz="2000" dirty="0"/>
              <a:t> servizi web implementati in modo conforme ad uno standard</a:t>
            </a:r>
            <a:r>
              <a:rPr lang="it-IT" sz="2000" dirty="0" smtClean="0"/>
              <a:t> </a:t>
            </a:r>
          </a:p>
          <a:p>
            <a:endParaRPr lang="it-IT" sz="2000" dirty="0"/>
          </a:p>
          <a:p>
            <a:endParaRPr lang="it-IT" sz="2000" dirty="0"/>
          </a:p>
          <a:p>
            <a:pPr>
              <a:buFont typeface="Arial" charset="0"/>
              <a:buChar char="•"/>
            </a:pPr>
            <a:endParaRPr lang="it-IT" sz="20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MSFD: Policy di accesso ai dati</a:t>
            </a:r>
            <a:endParaRPr lang="it-IT" sz="2200" dirty="0"/>
          </a:p>
        </p:txBody>
      </p:sp>
      <p:sp>
        <p:nvSpPr>
          <p:cNvPr id="6" name="Stella a 7 punte 5"/>
          <p:cNvSpPr/>
          <p:nvPr/>
        </p:nvSpPr>
        <p:spPr>
          <a:xfrm>
            <a:off x="6414356" y="4051095"/>
            <a:ext cx="2411288" cy="2232248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EMODNet</a:t>
            </a:r>
            <a:r>
              <a:rPr lang="it-IT" dirty="0" smtClean="0"/>
              <a:t> è conforme ad INSPIRE!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3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verticale 1"/>
          <p:cNvSpPr>
            <a:spLocks noGrp="1"/>
          </p:cNvSpPr>
          <p:nvPr>
            <p:ph type="body" orient="vert" idx="1"/>
          </p:nvPr>
        </p:nvSpPr>
        <p:spPr>
          <a:xfrm rot="16200000">
            <a:off x="2265118" y="36909"/>
            <a:ext cx="4459411" cy="8075241"/>
          </a:xfrm>
        </p:spPr>
        <p:txBody>
          <a:bodyPr/>
          <a:lstStyle/>
          <a:p>
            <a:r>
              <a:rPr lang="it-IT" sz="2000" dirty="0" smtClean="0"/>
              <a:t>INSPIRE: entro il 2020, al fine di garantire l’accesso all’informazione ambientale, gli stati membri adottano modelli e strutture dati condivisi a livello comunitario (ANNEX III)</a:t>
            </a:r>
          </a:p>
          <a:p>
            <a:r>
              <a:rPr lang="it-IT" sz="2000" dirty="0" smtClean="0"/>
              <a:t>Criticità del modello di dati INSPIRE:</a:t>
            </a:r>
          </a:p>
          <a:p>
            <a:pPr lvl="1"/>
            <a:r>
              <a:rPr lang="it-IT" sz="1800" dirty="0" smtClean="0"/>
              <a:t>Livello di granularità dell’informazione</a:t>
            </a:r>
          </a:p>
          <a:p>
            <a:pPr lvl="1"/>
            <a:r>
              <a:rPr lang="it-IT" sz="1800" dirty="0" smtClean="0"/>
              <a:t>Non</a:t>
            </a:r>
            <a:r>
              <a:rPr lang="it-IT" sz="1800" dirty="0" smtClean="0"/>
              <a:t> è adottato da nessuna piattaforma operativa di raccolta dati</a:t>
            </a:r>
          </a:p>
          <a:p>
            <a:pPr lvl="1"/>
            <a:r>
              <a:rPr lang="it-IT" sz="1800" dirty="0" smtClean="0"/>
              <a:t>Necessità di sviluppare strumenti per la migrazione dei dati nel modello INSPIRE</a:t>
            </a:r>
            <a:endParaRPr lang="it-IT" sz="1800" dirty="0" smtClean="0"/>
          </a:p>
          <a:p>
            <a:r>
              <a:rPr lang="it-IT" sz="2000" dirty="0" smtClean="0"/>
              <a:t>La CE per la MSFD ha istituto un gruppo di lavoro, TG DATA per dare attuazione in termini concreti all’art. 19.3</a:t>
            </a:r>
          </a:p>
          <a:p>
            <a:pPr lvl="1"/>
            <a:r>
              <a:rPr lang="it-IT" sz="2000" u="sng" dirty="0" err="1" smtClean="0"/>
              <a:t>EMDONet</a:t>
            </a:r>
            <a:r>
              <a:rPr lang="it-IT" sz="2000" u="sng" dirty="0" smtClean="0"/>
              <a:t> è una delle piattaforme utilizzabili dagli stati membri per la condivisione dei dati MSFD</a:t>
            </a:r>
          </a:p>
          <a:p>
            <a:endParaRPr lang="it-IT" sz="2000" dirty="0"/>
          </a:p>
          <a:p>
            <a:endParaRPr lang="it-IT" sz="2000" dirty="0"/>
          </a:p>
          <a:p>
            <a:pPr>
              <a:buFont typeface="Arial" charset="0"/>
              <a:buChar char="•"/>
            </a:pPr>
            <a:endParaRPr lang="it-IT" sz="20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INSPIRE: Modello e struttura dati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7465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verticale 1"/>
          <p:cNvSpPr>
            <a:spLocks noGrp="1"/>
          </p:cNvSpPr>
          <p:nvPr>
            <p:ph type="body" orient="vert" idx="1"/>
          </p:nvPr>
        </p:nvSpPr>
        <p:spPr>
          <a:xfrm rot="16200000">
            <a:off x="2553150" y="324940"/>
            <a:ext cx="3883347" cy="8075241"/>
          </a:xfrm>
        </p:spPr>
        <p:txBody>
          <a:bodyPr/>
          <a:lstStyle/>
          <a:p>
            <a:r>
              <a:rPr lang="it-IT" sz="2000" dirty="0" err="1" smtClean="0"/>
              <a:t>EMODNet</a:t>
            </a:r>
            <a:r>
              <a:rPr lang="it-IT" sz="2000" dirty="0" smtClean="0"/>
              <a:t> fornisce strumenti per l’implementazione della MSFD a più livelli:</a:t>
            </a:r>
          </a:p>
          <a:p>
            <a:pPr lvl="1"/>
            <a:r>
              <a:rPr lang="it-IT" sz="2000" dirty="0" smtClean="0"/>
              <a:t>Messa a disposizione dei dati di monitoraggio secondo uno standard condiviso a livello comunitario mediante una rete di partner già operativi</a:t>
            </a:r>
          </a:p>
          <a:p>
            <a:pPr lvl="1"/>
            <a:r>
              <a:rPr lang="it-IT" sz="2000" dirty="0" smtClean="0"/>
              <a:t>Controllo QA/QC sulla qualità dei dati</a:t>
            </a:r>
          </a:p>
          <a:p>
            <a:pPr lvl="1"/>
            <a:r>
              <a:rPr lang="it-IT" sz="2000" dirty="0" smtClean="0"/>
              <a:t>Prodotti confezionati in modo specifico per gli obiettivi della MSFD, ad es. mappe di nutrienti, contaminanti, </a:t>
            </a:r>
            <a:r>
              <a:rPr lang="it-IT" sz="2000" dirty="0" err="1" smtClean="0"/>
              <a:t>seabed</a:t>
            </a:r>
            <a:r>
              <a:rPr lang="it-IT" sz="2000" dirty="0" smtClean="0"/>
              <a:t> </a:t>
            </a:r>
            <a:r>
              <a:rPr lang="it-IT" sz="2000" dirty="0" err="1" smtClean="0"/>
              <a:t>habitats</a:t>
            </a:r>
            <a:r>
              <a:rPr lang="it-IT" sz="2000" dirty="0" smtClean="0"/>
              <a:t>, distribuzione specie, </a:t>
            </a:r>
            <a:r>
              <a:rPr lang="it-IT" sz="2000" dirty="0" err="1" smtClean="0"/>
              <a:t>etc</a:t>
            </a:r>
            <a:r>
              <a:rPr lang="is-IS" sz="2000" dirty="0" smtClean="0"/>
              <a:t>…</a:t>
            </a:r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  <a:p>
            <a:pPr>
              <a:buFont typeface="Arial" charset="0"/>
              <a:buChar char="•"/>
            </a:pPr>
            <a:endParaRPr lang="it-IT" sz="20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34607" cy="576064"/>
          </a:xfrm>
        </p:spPr>
        <p:txBody>
          <a:bodyPr/>
          <a:lstStyle/>
          <a:p>
            <a:r>
              <a:rPr lang="it-IT" sz="2200" dirty="0" smtClean="0"/>
              <a:t>MSFD e </a:t>
            </a:r>
            <a:r>
              <a:rPr lang="it-IT" sz="2200" dirty="0" err="1" smtClean="0"/>
              <a:t>EMODNet</a:t>
            </a:r>
            <a:r>
              <a:rPr lang="it-IT" sz="2200" dirty="0" smtClean="0"/>
              <a:t>: Dati e prodotti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6650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6F8E23CF-EC63-4559-8DD3-391B95FDF679}" vid="{60F74EE5-E6D3-4C43-8714-02C2C223EA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EMODnet_general_PPT_template</Template>
  <TotalTime>273</TotalTime>
  <Words>550</Words>
  <Application>Microsoft Macintosh PowerPoint</Application>
  <PresentationFormat>Presentazione su schermo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Alte DIN 1451 Mittelschrift gepraegt</vt:lpstr>
      <vt:lpstr>Calibri</vt:lpstr>
      <vt:lpstr>DIN Next LT Pro</vt:lpstr>
      <vt:lpstr>Open Sans</vt:lpstr>
      <vt:lpstr>Arial</vt:lpstr>
      <vt:lpstr>Presentation1</vt:lpstr>
      <vt:lpstr>L’utilizzo  della piattaforma  EMODnet  Chemistry  per  il  reporting  previsto  dalla  MSFD</vt:lpstr>
      <vt:lpstr>MSFD – Direttiva Quadro sulla Strategia Marina </vt:lpstr>
      <vt:lpstr>MSFD – Regioni e Sub-regioni</vt:lpstr>
      <vt:lpstr>Descrittori del Buono Stato Ambientale</vt:lpstr>
      <vt:lpstr>Il processo di implementazione (cicli di 6 anni)</vt:lpstr>
      <vt:lpstr>MSFD: Policy di accesso ai dati</vt:lpstr>
      <vt:lpstr>INSPIRE: Modello e struttura dati</vt:lpstr>
      <vt:lpstr>MSFD e EMODNet: Dati e prodotti</vt:lpstr>
      <vt:lpstr>Presentazione di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Alessandra</dc:creator>
  <cp:lastModifiedBy>Utente di Microsoft Office</cp:lastModifiedBy>
  <cp:revision>17</cp:revision>
  <dcterms:created xsi:type="dcterms:W3CDTF">2018-05-29T09:54:46Z</dcterms:created>
  <dcterms:modified xsi:type="dcterms:W3CDTF">2018-06-08T07:57:56Z</dcterms:modified>
</cp:coreProperties>
</file>