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21"/>
  </p:notesMasterIdLst>
  <p:sldIdLst>
    <p:sldId id="261" r:id="rId2"/>
    <p:sldId id="264" r:id="rId3"/>
    <p:sldId id="682" r:id="rId4"/>
    <p:sldId id="685" r:id="rId5"/>
    <p:sldId id="683" r:id="rId6"/>
    <p:sldId id="684" r:id="rId7"/>
    <p:sldId id="680" r:id="rId8"/>
    <p:sldId id="681" r:id="rId9"/>
    <p:sldId id="687" r:id="rId10"/>
    <p:sldId id="688" r:id="rId11"/>
    <p:sldId id="690" r:id="rId12"/>
    <p:sldId id="691" r:id="rId13"/>
    <p:sldId id="694" r:id="rId14"/>
    <p:sldId id="689" r:id="rId15"/>
    <p:sldId id="692" r:id="rId16"/>
    <p:sldId id="693" r:id="rId17"/>
    <p:sldId id="695" r:id="rId18"/>
    <p:sldId id="258" r:id="rId19"/>
    <p:sldId id="57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5A1B"/>
    <a:srgbClr val="0E71B4"/>
    <a:srgbClr val="F7B034"/>
    <a:srgbClr val="109EFF"/>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5" autoAdjust="0"/>
    <p:restoredTop sz="94792"/>
  </p:normalViewPr>
  <p:slideViewPr>
    <p:cSldViewPr>
      <p:cViewPr>
        <p:scale>
          <a:sx n="100" d="100"/>
          <a:sy n="100" d="100"/>
        </p:scale>
        <p:origin x="376"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2C0FE-2548-5D4F-BCD5-792AB1BA9EFE}" type="datetimeFigureOut">
              <a:rPr lang="en-US" smtClean="0"/>
              <a:t>6/7/18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21BAF-A205-9B42-8F43-439E84FC77A1}" type="slidenum">
              <a:rPr lang="en-US" smtClean="0"/>
              <a:t>‹#›</a:t>
            </a:fld>
            <a:endParaRPr lang="en-US"/>
          </a:p>
        </p:txBody>
      </p:sp>
    </p:spTree>
    <p:extLst>
      <p:ext uri="{BB962C8B-B14F-4D97-AF65-F5344CB8AC3E}">
        <p14:creationId xmlns:p14="http://schemas.microsoft.com/office/powerpoint/2010/main" val="1054875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it-IT" sz="1200" dirty="0"/>
              <a:t>The </a:t>
            </a:r>
            <a:r>
              <a:rPr lang="it-IT" sz="1200" dirty="0" err="1"/>
              <a:t>concept</a:t>
            </a:r>
            <a:r>
              <a:rPr lang="it-IT" sz="1200" dirty="0"/>
              <a:t> of Sea-</a:t>
            </a:r>
            <a:r>
              <a:rPr lang="it-IT" sz="1200" dirty="0" err="1"/>
              <a:t>Basin</a:t>
            </a:r>
            <a:r>
              <a:rPr lang="it-IT" sz="1200" dirty="0"/>
              <a:t> </a:t>
            </a:r>
            <a:r>
              <a:rPr lang="it-IT" sz="1200" dirty="0" err="1"/>
              <a:t>checkpoints</a:t>
            </a:r>
            <a:r>
              <a:rPr lang="it-IT" sz="1200" dirty="0"/>
              <a:t> </a:t>
            </a:r>
            <a:r>
              <a:rPr lang="it-IT" sz="1200" dirty="0" err="1"/>
              <a:t>was</a:t>
            </a:r>
            <a:r>
              <a:rPr lang="it-IT" sz="1200" dirty="0"/>
              <a:t> </a:t>
            </a:r>
            <a:r>
              <a:rPr lang="it-IT" sz="1200" dirty="0" err="1"/>
              <a:t>introduced</a:t>
            </a:r>
            <a:r>
              <a:rPr lang="it-IT" sz="1200" dirty="0"/>
              <a:t> </a:t>
            </a:r>
            <a:r>
              <a:rPr lang="it-IT" sz="1200" dirty="0" err="1"/>
              <a:t>within</a:t>
            </a:r>
            <a:r>
              <a:rPr lang="it-IT" sz="1200" dirty="0"/>
              <a:t> the Green </a:t>
            </a:r>
            <a:r>
              <a:rPr lang="it-IT" sz="1200" dirty="0" err="1"/>
              <a:t>Paper</a:t>
            </a:r>
            <a:r>
              <a:rPr lang="it-IT" sz="1200" dirty="0"/>
              <a:t> Marine Knowledge 2020: </a:t>
            </a:r>
          </a:p>
          <a:p>
            <a:pPr algn="just"/>
            <a:r>
              <a:rPr lang="it-IT" sz="1200" dirty="0">
                <a:sym typeface="Wingdings"/>
              </a:rPr>
              <a:t>i</a:t>
            </a:r>
            <a:r>
              <a:rPr lang="it-IT" sz="1200" dirty="0"/>
              <a:t>n </a:t>
            </a:r>
            <a:r>
              <a:rPr lang="it-IT" sz="1200" dirty="0" err="1"/>
              <a:t>spite</a:t>
            </a:r>
            <a:r>
              <a:rPr lang="it-IT" sz="1200" dirty="0"/>
              <a:t> of </a:t>
            </a:r>
            <a:r>
              <a:rPr lang="it-IT" sz="1200" dirty="0" err="1"/>
              <a:t>many</a:t>
            </a:r>
            <a:r>
              <a:rPr lang="it-IT" sz="1200" dirty="0"/>
              <a:t> EU </a:t>
            </a:r>
            <a:r>
              <a:rPr lang="it-IT" sz="1200" dirty="0" err="1"/>
              <a:t>initiatives</a:t>
            </a:r>
            <a:r>
              <a:rPr lang="it-IT" sz="1200" dirty="0"/>
              <a:t> (</a:t>
            </a:r>
            <a:r>
              <a:rPr lang="it-IT" sz="1200" dirty="0" err="1"/>
              <a:t>EMODnet</a:t>
            </a:r>
            <a:r>
              <a:rPr lang="it-IT" sz="1200" dirty="0"/>
              <a:t>, </a:t>
            </a:r>
            <a:r>
              <a:rPr lang="it-IT" sz="1200" dirty="0" err="1"/>
              <a:t>Copermicus</a:t>
            </a:r>
            <a:r>
              <a:rPr lang="it-IT" sz="1200" dirty="0"/>
              <a:t>) </a:t>
            </a:r>
            <a:r>
              <a:rPr lang="it-IT" sz="1200" dirty="0" err="1"/>
              <a:t>there</a:t>
            </a:r>
            <a:r>
              <a:rPr lang="it-IT" sz="1200" dirty="0"/>
              <a:t> are </a:t>
            </a:r>
            <a:r>
              <a:rPr lang="it-IT" sz="1200" dirty="0" err="1"/>
              <a:t>still</a:t>
            </a:r>
            <a:r>
              <a:rPr lang="it-IT" sz="1200" dirty="0"/>
              <a:t> </a:t>
            </a:r>
            <a:r>
              <a:rPr lang="it-IT" sz="1200" b="1" dirty="0" err="1"/>
              <a:t>shortcomings</a:t>
            </a:r>
            <a:r>
              <a:rPr lang="it-IT" sz="1200" b="1" dirty="0"/>
              <a:t> </a:t>
            </a:r>
            <a:r>
              <a:rPr lang="it-IT" sz="1200" dirty="0"/>
              <a:t>with the </a:t>
            </a:r>
            <a:r>
              <a:rPr lang="it-IT" sz="1200" b="1" dirty="0" err="1"/>
              <a:t>availability</a:t>
            </a:r>
            <a:r>
              <a:rPr lang="it-IT" sz="1200" dirty="0"/>
              <a:t> and </a:t>
            </a:r>
            <a:r>
              <a:rPr lang="it-IT" sz="1200" b="1" dirty="0" err="1"/>
              <a:t>accessibility</a:t>
            </a:r>
            <a:r>
              <a:rPr lang="it-IT" sz="1200" b="1" dirty="0"/>
              <a:t> of EU marine data</a:t>
            </a:r>
            <a:r>
              <a:rPr lang="it-IT" sz="1200" dirty="0"/>
              <a:t> </a:t>
            </a:r>
            <a:r>
              <a:rPr lang="it-IT" sz="1200" dirty="0">
                <a:sym typeface="Wingdings"/>
              </a:rPr>
              <a:t> </a:t>
            </a:r>
            <a:r>
              <a:rPr lang="it-IT" sz="1200" b="1" dirty="0" err="1"/>
              <a:t>approximate</a:t>
            </a:r>
            <a:r>
              <a:rPr lang="it-IT" sz="1200" b="1" dirty="0"/>
              <a:t> </a:t>
            </a:r>
            <a:r>
              <a:rPr lang="it-IT" sz="1200" b="1" dirty="0" err="1"/>
              <a:t>overview</a:t>
            </a:r>
            <a:r>
              <a:rPr lang="it-IT" sz="1200" b="1" dirty="0"/>
              <a:t> </a:t>
            </a:r>
            <a:r>
              <a:rPr lang="it-IT" sz="1200" dirty="0"/>
              <a:t>of </a:t>
            </a:r>
            <a:r>
              <a:rPr lang="it-IT" sz="1200" b="1" dirty="0"/>
              <a:t>gaps </a:t>
            </a:r>
            <a:r>
              <a:rPr lang="it-IT" sz="1200" dirty="0"/>
              <a:t>and </a:t>
            </a:r>
            <a:r>
              <a:rPr lang="it-IT" sz="1200" b="1" dirty="0" err="1"/>
              <a:t>duplications</a:t>
            </a:r>
            <a:r>
              <a:rPr lang="it-IT" sz="1200" dirty="0"/>
              <a:t> and </a:t>
            </a:r>
            <a:r>
              <a:rPr lang="it-IT" sz="1200" b="1" dirty="0"/>
              <a:t>no </a:t>
            </a:r>
            <a:r>
              <a:rPr lang="it-IT" sz="1200" b="1" dirty="0" err="1"/>
              <a:t>overall</a:t>
            </a:r>
            <a:r>
              <a:rPr lang="it-IT" sz="1200" b="1" dirty="0"/>
              <a:t> </a:t>
            </a:r>
            <a:r>
              <a:rPr lang="it-IT" sz="1200" b="1" dirty="0" err="1"/>
              <a:t>view</a:t>
            </a:r>
            <a:r>
              <a:rPr lang="it-IT" sz="1200" b="1" dirty="0"/>
              <a:t> of </a:t>
            </a:r>
            <a:r>
              <a:rPr lang="it-IT" sz="1200" b="1" dirty="0" err="1"/>
              <a:t>priorites</a:t>
            </a:r>
            <a:r>
              <a:rPr lang="it-IT" sz="1200" b="1" dirty="0"/>
              <a:t> </a:t>
            </a:r>
            <a:r>
              <a:rPr lang="it-IT" sz="1200" dirty="0"/>
              <a:t>for </a:t>
            </a:r>
            <a:r>
              <a:rPr lang="it-IT" sz="1200" dirty="0" err="1"/>
              <a:t>further</a:t>
            </a:r>
            <a:r>
              <a:rPr lang="it-IT" sz="1200" dirty="0"/>
              <a:t> data </a:t>
            </a:r>
            <a:r>
              <a:rPr lang="it-IT" sz="1200" dirty="0" err="1"/>
              <a:t>collection</a:t>
            </a:r>
            <a:r>
              <a:rPr lang="it-IT" sz="1200" dirty="0"/>
              <a:t> or </a:t>
            </a:r>
            <a:r>
              <a:rPr lang="it-IT" sz="1200" dirty="0" err="1"/>
              <a:t>assembly</a:t>
            </a:r>
            <a:endParaRPr lang="it-IT" sz="1200" dirty="0"/>
          </a:p>
          <a:p>
            <a:pPr algn="just"/>
            <a:endParaRPr lang="it-IT" sz="1200" dirty="0"/>
          </a:p>
          <a:p>
            <a:r>
              <a:rPr lang="it-IT" dirty="0" err="1"/>
              <a:t>EMODnet</a:t>
            </a:r>
            <a:r>
              <a:rPr lang="it-IT" dirty="0"/>
              <a:t> Sea </a:t>
            </a:r>
            <a:r>
              <a:rPr lang="it-IT" dirty="0" err="1"/>
              <a:t>Basin</a:t>
            </a:r>
            <a:r>
              <a:rPr lang="it-IT" dirty="0"/>
              <a:t> </a:t>
            </a:r>
            <a:r>
              <a:rPr lang="it-IT" dirty="0" err="1"/>
              <a:t>Checkpoints</a:t>
            </a:r>
            <a:r>
              <a:rPr lang="it-IT" dirty="0"/>
              <a:t> </a:t>
            </a:r>
            <a:r>
              <a:rPr lang="it-IT" dirty="0" err="1"/>
              <a:t>assess</a:t>
            </a:r>
            <a:r>
              <a:rPr lang="it-IT" dirty="0"/>
              <a:t> the </a:t>
            </a:r>
            <a:r>
              <a:rPr lang="it-IT" dirty="0" err="1"/>
              <a:t>quality</a:t>
            </a:r>
            <a:r>
              <a:rPr lang="it-IT" dirty="0"/>
              <a:t> of the </a:t>
            </a:r>
            <a:r>
              <a:rPr lang="it-IT" dirty="0" err="1"/>
              <a:t>current</a:t>
            </a:r>
            <a:r>
              <a:rPr lang="it-IT" dirty="0"/>
              <a:t> </a:t>
            </a:r>
            <a:r>
              <a:rPr lang="it-IT" dirty="0" err="1"/>
              <a:t>observation</a:t>
            </a:r>
            <a:r>
              <a:rPr lang="it-IT" dirty="0"/>
              <a:t> </a:t>
            </a:r>
            <a:r>
              <a:rPr lang="it-IT" dirty="0" err="1"/>
              <a:t>monitoring</a:t>
            </a:r>
            <a:r>
              <a:rPr lang="it-IT" dirty="0"/>
              <a:t> data </a:t>
            </a:r>
            <a:r>
              <a:rPr lang="it-IT" dirty="0" err="1"/>
              <a:t>at</a:t>
            </a:r>
            <a:r>
              <a:rPr lang="it-IT" dirty="0"/>
              <a:t> the </a:t>
            </a:r>
            <a:r>
              <a:rPr lang="it-IT" dirty="0" err="1"/>
              <a:t>level</a:t>
            </a:r>
            <a:r>
              <a:rPr lang="it-IT" dirty="0"/>
              <a:t> of the </a:t>
            </a:r>
            <a:r>
              <a:rPr lang="it-IT" dirty="0" err="1"/>
              <a:t>regional</a:t>
            </a:r>
            <a:r>
              <a:rPr lang="it-IT" dirty="0"/>
              <a:t> </a:t>
            </a:r>
            <a:r>
              <a:rPr lang="it-IT" dirty="0" err="1"/>
              <a:t>sea-basins</a:t>
            </a:r>
            <a:r>
              <a:rPr lang="it-IT" dirty="0"/>
              <a:t>. By </a:t>
            </a:r>
            <a:r>
              <a:rPr lang="it-IT" dirty="0" err="1"/>
              <a:t>testing</a:t>
            </a:r>
            <a:r>
              <a:rPr lang="it-IT" dirty="0"/>
              <a:t> the data </a:t>
            </a:r>
            <a:r>
              <a:rPr lang="it-IT" dirty="0" err="1"/>
              <a:t>against</a:t>
            </a:r>
            <a:r>
              <a:rPr lang="it-IT" dirty="0"/>
              <a:t> </a:t>
            </a:r>
            <a:r>
              <a:rPr lang="it-IT" dirty="0" err="1"/>
              <a:t>specific</a:t>
            </a:r>
            <a:r>
              <a:rPr lang="it-IT" dirty="0"/>
              <a:t> end-</a:t>
            </a:r>
            <a:r>
              <a:rPr lang="it-IT" dirty="0" err="1"/>
              <a:t>user</a:t>
            </a:r>
            <a:r>
              <a:rPr lang="it-IT" dirty="0"/>
              <a:t> </a:t>
            </a:r>
            <a:r>
              <a:rPr lang="it-IT" b="1" dirty="0" err="1"/>
              <a:t>challenges</a:t>
            </a:r>
            <a:r>
              <a:rPr lang="it-IT" dirty="0"/>
              <a:t>, the </a:t>
            </a:r>
            <a:r>
              <a:rPr lang="it-IT" dirty="0" err="1"/>
              <a:t>checkpoints</a:t>
            </a:r>
            <a:r>
              <a:rPr lang="it-IT" dirty="0"/>
              <a:t> </a:t>
            </a:r>
            <a:r>
              <a:rPr lang="it-IT" dirty="0" err="1"/>
              <a:t>will</a:t>
            </a:r>
            <a:r>
              <a:rPr lang="it-IT" dirty="0"/>
              <a:t> </a:t>
            </a:r>
            <a:r>
              <a:rPr lang="it-IT" dirty="0" err="1"/>
              <a:t>demonstrate</a:t>
            </a:r>
            <a:r>
              <a:rPr lang="it-IT" dirty="0"/>
              <a:t> </a:t>
            </a:r>
            <a:r>
              <a:rPr lang="it-IT" dirty="0" err="1"/>
              <a:t>how</a:t>
            </a:r>
            <a:r>
              <a:rPr lang="it-IT" dirty="0"/>
              <a:t> </a:t>
            </a:r>
            <a:r>
              <a:rPr lang="it-IT" dirty="0" err="1"/>
              <a:t>well</a:t>
            </a:r>
            <a:r>
              <a:rPr lang="it-IT" dirty="0"/>
              <a:t> the </a:t>
            </a:r>
            <a:r>
              <a:rPr lang="it-IT" dirty="0" err="1"/>
              <a:t>current</a:t>
            </a:r>
            <a:r>
              <a:rPr lang="it-IT" dirty="0"/>
              <a:t> </a:t>
            </a:r>
            <a:r>
              <a:rPr lang="it-IT" dirty="0" err="1"/>
              <a:t>monitoring</a:t>
            </a:r>
            <a:r>
              <a:rPr lang="it-IT" dirty="0"/>
              <a:t> </a:t>
            </a:r>
            <a:r>
              <a:rPr lang="it-IT" dirty="0" err="1"/>
              <a:t>systems</a:t>
            </a:r>
            <a:r>
              <a:rPr lang="it-IT" dirty="0"/>
              <a:t> and data </a:t>
            </a:r>
            <a:r>
              <a:rPr lang="it-IT" dirty="0" err="1"/>
              <a:t>collection</a:t>
            </a:r>
            <a:r>
              <a:rPr lang="it-IT" dirty="0"/>
              <a:t> </a:t>
            </a:r>
            <a:r>
              <a:rPr lang="it-IT" dirty="0" err="1"/>
              <a:t>frameworks</a:t>
            </a:r>
            <a:r>
              <a:rPr lang="it-IT" dirty="0"/>
              <a:t> </a:t>
            </a:r>
            <a:r>
              <a:rPr lang="it-IT" dirty="0" err="1"/>
              <a:t>provides</a:t>
            </a:r>
            <a:r>
              <a:rPr lang="it-IT" dirty="0"/>
              <a:t> data to </a:t>
            </a:r>
            <a:r>
              <a:rPr lang="it-IT" dirty="0" err="1"/>
              <a:t>meet</a:t>
            </a:r>
            <a:r>
              <a:rPr lang="it-IT" dirty="0"/>
              <a:t> the </a:t>
            </a:r>
            <a:r>
              <a:rPr lang="it-IT" dirty="0" err="1"/>
              <a:t>needs</a:t>
            </a:r>
            <a:r>
              <a:rPr lang="it-IT" dirty="0"/>
              <a:t> of </a:t>
            </a:r>
            <a:r>
              <a:rPr lang="it-IT" dirty="0" err="1"/>
              <a:t>users</a:t>
            </a:r>
            <a:r>
              <a:rPr lang="it-IT" dirty="0"/>
              <a:t>. In </a:t>
            </a:r>
            <a:r>
              <a:rPr lang="it-IT" dirty="0" err="1"/>
              <a:t>doing</a:t>
            </a:r>
            <a:r>
              <a:rPr lang="it-IT" dirty="0"/>
              <a:t> so, data gaps and </a:t>
            </a:r>
            <a:r>
              <a:rPr lang="it-IT" dirty="0" err="1"/>
              <a:t>duplications</a:t>
            </a:r>
            <a:r>
              <a:rPr lang="it-IT" dirty="0"/>
              <a:t> </a:t>
            </a:r>
            <a:r>
              <a:rPr lang="it-IT" dirty="0" err="1"/>
              <a:t>as</a:t>
            </a:r>
            <a:r>
              <a:rPr lang="it-IT" dirty="0"/>
              <a:t> </a:t>
            </a:r>
            <a:r>
              <a:rPr lang="it-IT" dirty="0" err="1"/>
              <a:t>well</a:t>
            </a:r>
            <a:r>
              <a:rPr lang="it-IT" dirty="0"/>
              <a:t> </a:t>
            </a:r>
            <a:r>
              <a:rPr lang="it-IT" dirty="0" err="1"/>
              <a:t>as</a:t>
            </a:r>
            <a:r>
              <a:rPr lang="it-IT" dirty="0"/>
              <a:t> </a:t>
            </a:r>
            <a:r>
              <a:rPr lang="it-IT" dirty="0" err="1"/>
              <a:t>significant</a:t>
            </a:r>
            <a:r>
              <a:rPr lang="it-IT" dirty="0"/>
              <a:t> </a:t>
            </a:r>
            <a:r>
              <a:rPr lang="it-IT" dirty="0" err="1"/>
              <a:t>bottlenecks</a:t>
            </a:r>
            <a:r>
              <a:rPr lang="it-IT" dirty="0"/>
              <a:t> </a:t>
            </a:r>
            <a:r>
              <a:rPr lang="it-IT" dirty="0" err="1"/>
              <a:t>will</a:t>
            </a:r>
            <a:r>
              <a:rPr lang="it-IT" dirty="0"/>
              <a:t> be </a:t>
            </a:r>
            <a:r>
              <a:rPr lang="it-IT" dirty="0" err="1"/>
              <a:t>highlighted</a:t>
            </a:r>
            <a:r>
              <a:rPr lang="it-IT" dirty="0"/>
              <a:t>.</a:t>
            </a:r>
          </a:p>
          <a:p>
            <a:r>
              <a:rPr lang="it-IT" dirty="0" err="1"/>
              <a:t>Six</a:t>
            </a:r>
            <a:r>
              <a:rPr lang="it-IT" dirty="0"/>
              <a:t> </a:t>
            </a:r>
            <a:r>
              <a:rPr lang="it-IT" dirty="0" err="1"/>
              <a:t>sea</a:t>
            </a:r>
            <a:r>
              <a:rPr lang="it-IT" dirty="0"/>
              <a:t> </a:t>
            </a:r>
            <a:r>
              <a:rPr lang="it-IT" dirty="0" err="1"/>
              <a:t>basin</a:t>
            </a:r>
            <a:r>
              <a:rPr lang="it-IT" dirty="0"/>
              <a:t> </a:t>
            </a:r>
            <a:r>
              <a:rPr lang="it-IT" dirty="0" err="1"/>
              <a:t>checkpoints</a:t>
            </a:r>
            <a:r>
              <a:rPr lang="it-IT" dirty="0"/>
              <a:t> are in </a:t>
            </a:r>
            <a:r>
              <a:rPr lang="it-IT" dirty="0" err="1"/>
              <a:t>operation</a:t>
            </a:r>
            <a:r>
              <a:rPr lang="it-IT" dirty="0"/>
              <a:t>. The first </a:t>
            </a:r>
            <a:r>
              <a:rPr lang="it-IT" dirty="0" err="1"/>
              <a:t>two</a:t>
            </a:r>
            <a:r>
              <a:rPr lang="it-IT" dirty="0"/>
              <a:t> </a:t>
            </a:r>
            <a:r>
              <a:rPr lang="it-IT" dirty="0" err="1"/>
              <a:t>checkpoints</a:t>
            </a:r>
            <a:r>
              <a:rPr lang="it-IT" dirty="0"/>
              <a:t> </a:t>
            </a:r>
            <a:r>
              <a:rPr lang="it-IT" dirty="0" err="1"/>
              <a:t>were</a:t>
            </a:r>
            <a:r>
              <a:rPr lang="it-IT" dirty="0"/>
              <a:t> </a:t>
            </a:r>
            <a:r>
              <a:rPr lang="it-IT" dirty="0" err="1"/>
              <a:t>initiated</a:t>
            </a:r>
            <a:r>
              <a:rPr lang="it-IT" dirty="0"/>
              <a:t> in the </a:t>
            </a:r>
            <a:r>
              <a:rPr lang="it-IT" dirty="0" err="1"/>
              <a:t>Mediterranean</a:t>
            </a:r>
            <a:r>
              <a:rPr lang="it-IT" dirty="0"/>
              <a:t> Sea and the North Sea in 2013; with </a:t>
            </a:r>
            <a:r>
              <a:rPr lang="it-IT" dirty="0" err="1"/>
              <a:t>checkpoints</a:t>
            </a:r>
            <a:r>
              <a:rPr lang="it-IT" dirty="0"/>
              <a:t> for the </a:t>
            </a:r>
            <a:r>
              <a:rPr lang="it-IT" dirty="0" err="1"/>
              <a:t>Arctic</a:t>
            </a:r>
            <a:r>
              <a:rPr lang="it-IT" dirty="0"/>
              <a:t>, Atlantic, </a:t>
            </a:r>
            <a:r>
              <a:rPr lang="it-IT" dirty="0" err="1"/>
              <a:t>Baltic</a:t>
            </a:r>
            <a:r>
              <a:rPr lang="it-IT" dirty="0"/>
              <a:t> and Black Sea  </a:t>
            </a:r>
            <a:r>
              <a:rPr lang="it-IT" dirty="0" err="1"/>
              <a:t>being</a:t>
            </a:r>
            <a:r>
              <a:rPr lang="it-IT" dirty="0"/>
              <a:t> </a:t>
            </a:r>
            <a:r>
              <a:rPr lang="it-IT" dirty="0" err="1"/>
              <a:t>launched</a:t>
            </a:r>
            <a:r>
              <a:rPr lang="it-IT" dirty="0"/>
              <a:t> in 2015.</a:t>
            </a:r>
          </a:p>
          <a:p>
            <a:r>
              <a:rPr lang="it-IT" dirty="0"/>
              <a:t>The </a:t>
            </a:r>
            <a:r>
              <a:rPr lang="it-IT" b="1" dirty="0" err="1"/>
              <a:t>concept</a:t>
            </a:r>
            <a:r>
              <a:rPr lang="it-IT" b="1" dirty="0"/>
              <a:t> of </a:t>
            </a:r>
            <a:r>
              <a:rPr lang="it-IT" b="1" dirty="0" err="1"/>
              <a:t>EMODnet</a:t>
            </a:r>
            <a:r>
              <a:rPr lang="it-IT" b="1" dirty="0"/>
              <a:t> Sea-</a:t>
            </a:r>
            <a:r>
              <a:rPr lang="it-IT" b="1" dirty="0" err="1"/>
              <a:t>Basin</a:t>
            </a:r>
            <a:r>
              <a:rPr lang="it-IT" b="1" dirty="0"/>
              <a:t> </a:t>
            </a:r>
            <a:r>
              <a:rPr lang="it-IT" b="1" dirty="0" err="1"/>
              <a:t>Checkpoints</a:t>
            </a:r>
            <a:r>
              <a:rPr lang="it-IT" b="1" dirty="0"/>
              <a:t> </a:t>
            </a:r>
            <a:r>
              <a:rPr lang="it-IT" dirty="0" err="1"/>
              <a:t>was</a:t>
            </a:r>
            <a:r>
              <a:rPr lang="it-IT" dirty="0"/>
              <a:t> </a:t>
            </a:r>
            <a:r>
              <a:rPr lang="it-IT" dirty="0" err="1"/>
              <a:t>introduced</a:t>
            </a:r>
            <a:r>
              <a:rPr lang="it-IT" dirty="0"/>
              <a:t> </a:t>
            </a:r>
            <a:r>
              <a:rPr lang="it-IT" dirty="0" err="1"/>
              <a:t>within</a:t>
            </a:r>
            <a:r>
              <a:rPr lang="it-IT" dirty="0"/>
              <a:t> the Green </a:t>
            </a:r>
            <a:r>
              <a:rPr lang="it-IT" dirty="0" err="1"/>
              <a:t>Paper</a:t>
            </a:r>
            <a:r>
              <a:rPr lang="it-IT" dirty="0"/>
              <a:t> 'Marine Knowledge 2020: from </a:t>
            </a:r>
            <a:r>
              <a:rPr lang="it-IT" dirty="0" err="1"/>
              <a:t>seabed</a:t>
            </a:r>
            <a:r>
              <a:rPr lang="it-IT" dirty="0"/>
              <a:t> </a:t>
            </a:r>
            <a:r>
              <a:rPr lang="it-IT" dirty="0" err="1"/>
              <a:t>mapping</a:t>
            </a:r>
            <a:r>
              <a:rPr lang="it-IT" dirty="0"/>
              <a:t> to </a:t>
            </a:r>
            <a:r>
              <a:rPr lang="it-IT" dirty="0" err="1"/>
              <a:t>ocean</a:t>
            </a:r>
            <a:r>
              <a:rPr lang="it-IT" dirty="0"/>
              <a:t> </a:t>
            </a:r>
            <a:r>
              <a:rPr lang="it-IT" dirty="0" err="1"/>
              <a:t>forecasting</a:t>
            </a:r>
            <a:r>
              <a:rPr lang="it-IT" dirty="0"/>
              <a:t>' (COM-2012-437). In </a:t>
            </a:r>
            <a:r>
              <a:rPr lang="it-IT" dirty="0" err="1"/>
              <a:t>spite</a:t>
            </a:r>
            <a:r>
              <a:rPr lang="it-IT" dirty="0"/>
              <a:t> of EU </a:t>
            </a:r>
            <a:r>
              <a:rPr lang="it-IT" dirty="0" err="1"/>
              <a:t>initiatives</a:t>
            </a:r>
            <a:r>
              <a:rPr lang="it-IT" dirty="0"/>
              <a:t> </a:t>
            </a:r>
            <a:r>
              <a:rPr lang="it-IT" dirty="0" err="1"/>
              <a:t>such</a:t>
            </a:r>
            <a:r>
              <a:rPr lang="it-IT" dirty="0"/>
              <a:t> </a:t>
            </a:r>
            <a:r>
              <a:rPr lang="it-IT" dirty="0" err="1"/>
              <a:t>as</a:t>
            </a:r>
            <a:r>
              <a:rPr lang="it-IT" dirty="0"/>
              <a:t> </a:t>
            </a:r>
            <a:r>
              <a:rPr lang="it-IT" dirty="0" err="1"/>
              <a:t>EMODnet</a:t>
            </a:r>
            <a:r>
              <a:rPr lang="it-IT" dirty="0"/>
              <a:t>, </a:t>
            </a:r>
            <a:r>
              <a:rPr lang="it-IT" dirty="0" err="1"/>
              <a:t>Copernicus</a:t>
            </a:r>
            <a:r>
              <a:rPr lang="it-IT" dirty="0"/>
              <a:t> and Data Collection Framework (DCF) for </a:t>
            </a:r>
            <a:r>
              <a:rPr lang="it-IT" dirty="0" err="1"/>
              <a:t>Fisheries</a:t>
            </a:r>
            <a:r>
              <a:rPr lang="it-IT" dirty="0"/>
              <a:t> to </a:t>
            </a:r>
            <a:r>
              <a:rPr lang="it-IT" dirty="0" err="1"/>
              <a:t>deliver</a:t>
            </a:r>
            <a:r>
              <a:rPr lang="it-IT" dirty="0"/>
              <a:t> </a:t>
            </a:r>
            <a:r>
              <a:rPr lang="it-IT" dirty="0" err="1"/>
              <a:t>seamless</a:t>
            </a:r>
            <a:r>
              <a:rPr lang="it-IT" dirty="0"/>
              <a:t> </a:t>
            </a:r>
            <a:r>
              <a:rPr lang="it-IT" dirty="0" err="1"/>
              <a:t>layers</a:t>
            </a:r>
            <a:r>
              <a:rPr lang="it-IT" dirty="0"/>
              <a:t> of marine data </a:t>
            </a:r>
            <a:r>
              <a:rPr lang="it-IT" dirty="0" err="1"/>
              <a:t>across</a:t>
            </a:r>
            <a:r>
              <a:rPr lang="it-IT" dirty="0"/>
              <a:t> </a:t>
            </a:r>
            <a:r>
              <a:rPr lang="it-IT" dirty="0" err="1"/>
              <a:t>national</a:t>
            </a:r>
            <a:r>
              <a:rPr lang="it-IT" dirty="0"/>
              <a:t> </a:t>
            </a:r>
            <a:r>
              <a:rPr lang="it-IT" dirty="0" err="1"/>
              <a:t>boundaries</a:t>
            </a:r>
            <a:r>
              <a:rPr lang="it-IT" dirty="0"/>
              <a:t>, </a:t>
            </a:r>
            <a:r>
              <a:rPr lang="it-IT" dirty="0" err="1"/>
              <a:t>there</a:t>
            </a:r>
            <a:r>
              <a:rPr lang="it-IT" dirty="0"/>
              <a:t> are </a:t>
            </a:r>
            <a:r>
              <a:rPr lang="it-IT" dirty="0" err="1"/>
              <a:t>still</a:t>
            </a:r>
            <a:r>
              <a:rPr lang="it-IT" dirty="0"/>
              <a:t> </a:t>
            </a:r>
            <a:r>
              <a:rPr lang="it-IT" dirty="0" err="1"/>
              <a:t>shortcomings</a:t>
            </a:r>
            <a:r>
              <a:rPr lang="it-IT" dirty="0"/>
              <a:t> with the </a:t>
            </a:r>
            <a:r>
              <a:rPr lang="it-IT" dirty="0" err="1"/>
              <a:t>availability</a:t>
            </a:r>
            <a:r>
              <a:rPr lang="it-IT" dirty="0"/>
              <a:t> and </a:t>
            </a:r>
            <a:r>
              <a:rPr lang="it-IT" dirty="0" err="1"/>
              <a:t>accessibility</a:t>
            </a:r>
            <a:r>
              <a:rPr lang="it-IT" dirty="0"/>
              <a:t> of EU marine data. Data </a:t>
            </a:r>
            <a:r>
              <a:rPr lang="it-IT" dirty="0" err="1"/>
              <a:t>collections</a:t>
            </a:r>
            <a:r>
              <a:rPr lang="it-IT" dirty="0"/>
              <a:t> </a:t>
            </a:r>
            <a:r>
              <a:rPr lang="it-IT" dirty="0" err="1"/>
              <a:t>have</a:t>
            </a:r>
            <a:r>
              <a:rPr lang="it-IT" dirty="0"/>
              <a:t> </a:t>
            </a:r>
            <a:r>
              <a:rPr lang="it-IT" dirty="0" err="1"/>
              <a:t>been</a:t>
            </a:r>
            <a:r>
              <a:rPr lang="it-IT" dirty="0"/>
              <a:t> </a:t>
            </a:r>
            <a:r>
              <a:rPr lang="it-IT" dirty="0" err="1"/>
              <a:t>largely</a:t>
            </a:r>
            <a:r>
              <a:rPr lang="it-IT" dirty="0"/>
              <a:t> put in </a:t>
            </a:r>
            <a:r>
              <a:rPr lang="it-IT" dirty="0" err="1"/>
              <a:t>place</a:t>
            </a:r>
            <a:r>
              <a:rPr lang="it-IT" dirty="0"/>
              <a:t> for </a:t>
            </a:r>
            <a:r>
              <a:rPr lang="it-IT" dirty="0" err="1"/>
              <a:t>specific</a:t>
            </a:r>
            <a:r>
              <a:rPr lang="it-IT" dirty="0"/>
              <a:t> and/or </a:t>
            </a:r>
            <a:r>
              <a:rPr lang="it-IT" dirty="0" err="1"/>
              <a:t>national</a:t>
            </a:r>
            <a:r>
              <a:rPr lang="it-IT" dirty="0"/>
              <a:t> </a:t>
            </a:r>
            <a:r>
              <a:rPr lang="it-IT" dirty="0" err="1"/>
              <a:t>purposes</a:t>
            </a:r>
            <a:r>
              <a:rPr lang="it-IT" dirty="0"/>
              <a:t>. </a:t>
            </a:r>
            <a:r>
              <a:rPr lang="it-IT" dirty="0" err="1"/>
              <a:t>There</a:t>
            </a:r>
            <a:r>
              <a:rPr lang="it-IT" dirty="0"/>
              <a:t> </a:t>
            </a:r>
            <a:r>
              <a:rPr lang="it-IT" dirty="0" err="1"/>
              <a:t>is</a:t>
            </a:r>
            <a:r>
              <a:rPr lang="it-IT" dirty="0"/>
              <a:t> </a:t>
            </a:r>
            <a:r>
              <a:rPr lang="it-IT" dirty="0" err="1"/>
              <a:t>still</a:t>
            </a:r>
            <a:r>
              <a:rPr lang="it-IT" dirty="0"/>
              <a:t> an </a:t>
            </a:r>
            <a:r>
              <a:rPr lang="it-IT" dirty="0" err="1"/>
              <a:t>approximate</a:t>
            </a:r>
            <a:r>
              <a:rPr lang="it-IT" dirty="0"/>
              <a:t> </a:t>
            </a:r>
            <a:r>
              <a:rPr lang="it-IT" dirty="0" err="1"/>
              <a:t>overview</a:t>
            </a:r>
            <a:r>
              <a:rPr lang="it-IT" dirty="0"/>
              <a:t> on a </a:t>
            </a:r>
            <a:r>
              <a:rPr lang="it-IT" dirty="0" err="1"/>
              <a:t>sea-basin</a:t>
            </a:r>
            <a:r>
              <a:rPr lang="it-IT" dirty="0"/>
              <a:t> scale of gaps and </a:t>
            </a:r>
            <a:r>
              <a:rPr lang="it-IT" dirty="0" err="1"/>
              <a:t>duplications</a:t>
            </a:r>
            <a:r>
              <a:rPr lang="it-IT" dirty="0"/>
              <a:t> and </a:t>
            </a:r>
            <a:r>
              <a:rPr lang="it-IT" dirty="0" err="1"/>
              <a:t>there</a:t>
            </a:r>
            <a:r>
              <a:rPr lang="it-IT" dirty="0"/>
              <a:t> </a:t>
            </a:r>
            <a:r>
              <a:rPr lang="it-IT" dirty="0" err="1"/>
              <a:t>is</a:t>
            </a:r>
            <a:r>
              <a:rPr lang="it-IT" dirty="0"/>
              <a:t> no </a:t>
            </a:r>
            <a:r>
              <a:rPr lang="it-IT" dirty="0" err="1"/>
              <a:t>overall</a:t>
            </a:r>
            <a:r>
              <a:rPr lang="it-IT" dirty="0"/>
              <a:t> </a:t>
            </a:r>
            <a:r>
              <a:rPr lang="it-IT" dirty="0" err="1"/>
              <a:t>view</a:t>
            </a:r>
            <a:r>
              <a:rPr lang="it-IT" dirty="0"/>
              <a:t> of </a:t>
            </a:r>
            <a:r>
              <a:rPr lang="it-IT" dirty="0" err="1"/>
              <a:t>what</a:t>
            </a:r>
            <a:r>
              <a:rPr lang="it-IT" dirty="0"/>
              <a:t> the </a:t>
            </a:r>
            <a:r>
              <a:rPr lang="it-IT" dirty="0" err="1"/>
              <a:t>priorities</a:t>
            </a:r>
            <a:r>
              <a:rPr lang="it-IT" dirty="0"/>
              <a:t> are for </a:t>
            </a:r>
            <a:r>
              <a:rPr lang="it-IT" dirty="0" err="1"/>
              <a:t>further</a:t>
            </a:r>
            <a:r>
              <a:rPr lang="it-IT" dirty="0"/>
              <a:t> data </a:t>
            </a:r>
            <a:r>
              <a:rPr lang="it-IT" dirty="0" err="1"/>
              <a:t>collection</a:t>
            </a:r>
            <a:r>
              <a:rPr lang="it-IT" dirty="0"/>
              <a:t> or </a:t>
            </a:r>
            <a:r>
              <a:rPr lang="it-IT" dirty="0" err="1"/>
              <a:t>assembly</a:t>
            </a:r>
            <a:r>
              <a:rPr lang="it-IT" dirty="0"/>
              <a:t>. </a:t>
            </a:r>
            <a:r>
              <a:rPr lang="it-IT" dirty="0" err="1"/>
              <a:t>Thus</a:t>
            </a:r>
            <a:r>
              <a:rPr lang="it-IT" dirty="0"/>
              <a:t> the </a:t>
            </a:r>
            <a:r>
              <a:rPr lang="it-IT" dirty="0" err="1"/>
              <a:t>EMODnet</a:t>
            </a:r>
            <a:r>
              <a:rPr lang="it-IT" dirty="0"/>
              <a:t> Checkpoint </a:t>
            </a:r>
            <a:r>
              <a:rPr lang="it-IT" dirty="0" err="1"/>
              <a:t>initiative</a:t>
            </a:r>
            <a:r>
              <a:rPr lang="it-IT" dirty="0"/>
              <a:t> </a:t>
            </a:r>
            <a:r>
              <a:rPr lang="it-IT" dirty="0" err="1"/>
              <a:t>will</a:t>
            </a:r>
            <a:r>
              <a:rPr lang="it-IT" dirty="0"/>
              <a:t> </a:t>
            </a:r>
            <a:r>
              <a:rPr lang="it-IT" dirty="0" err="1"/>
              <a:t>begin</a:t>
            </a:r>
            <a:r>
              <a:rPr lang="it-IT" dirty="0"/>
              <a:t> to link </a:t>
            </a:r>
            <a:r>
              <a:rPr lang="it-IT" dirty="0" err="1"/>
              <a:t>all</a:t>
            </a:r>
            <a:r>
              <a:rPr lang="it-IT" dirty="0"/>
              <a:t> </a:t>
            </a:r>
            <a:r>
              <a:rPr lang="it-IT" dirty="0" err="1"/>
              <a:t>existing</a:t>
            </a:r>
            <a:r>
              <a:rPr lang="it-IT" dirty="0"/>
              <a:t> </a:t>
            </a:r>
            <a:r>
              <a:rPr lang="it-IT" dirty="0" err="1"/>
              <a:t>monitoring</a:t>
            </a:r>
            <a:r>
              <a:rPr lang="it-IT" dirty="0"/>
              <a:t> data </a:t>
            </a:r>
            <a:r>
              <a:rPr lang="it-IT" dirty="0" err="1"/>
              <a:t>at</a:t>
            </a:r>
            <a:r>
              <a:rPr lang="it-IT" dirty="0"/>
              <a:t> the </a:t>
            </a:r>
            <a:r>
              <a:rPr lang="it-IT" dirty="0" err="1"/>
              <a:t>level</a:t>
            </a:r>
            <a:r>
              <a:rPr lang="it-IT" dirty="0"/>
              <a:t> of the Sea </a:t>
            </a:r>
            <a:r>
              <a:rPr lang="it-IT" dirty="0" err="1"/>
              <a:t>Basin</a:t>
            </a:r>
            <a:r>
              <a:rPr lang="it-IT" dirty="0"/>
              <a:t> and </a:t>
            </a:r>
            <a:r>
              <a:rPr lang="it-IT" dirty="0" err="1"/>
              <a:t>assess</a:t>
            </a:r>
            <a:r>
              <a:rPr lang="it-IT" dirty="0"/>
              <a:t> </a:t>
            </a:r>
            <a:r>
              <a:rPr lang="it-IT" dirty="0" err="1"/>
              <a:t>them</a:t>
            </a:r>
            <a:r>
              <a:rPr lang="it-IT" dirty="0"/>
              <a:t> in </a:t>
            </a:r>
            <a:r>
              <a:rPr lang="it-IT" dirty="0" err="1"/>
              <a:t>order</a:t>
            </a:r>
            <a:r>
              <a:rPr lang="it-IT" dirty="0"/>
              <a:t> to </a:t>
            </a:r>
            <a:r>
              <a:rPr lang="it-IT" dirty="0" err="1"/>
              <a:t>define</a:t>
            </a:r>
            <a:r>
              <a:rPr lang="it-IT" dirty="0"/>
              <a:t> </a:t>
            </a:r>
            <a:r>
              <a:rPr lang="it-IT" dirty="0" err="1"/>
              <a:t>their</a:t>
            </a:r>
            <a:r>
              <a:rPr lang="it-IT" dirty="0"/>
              <a:t> future </a:t>
            </a:r>
            <a:r>
              <a:rPr lang="it-IT" dirty="0" err="1"/>
              <a:t>improvements</a:t>
            </a:r>
            <a:r>
              <a:rPr lang="it-IT" dirty="0"/>
              <a:t>. </a:t>
            </a:r>
            <a:endParaRPr lang="en-US" dirty="0"/>
          </a:p>
          <a:p>
            <a:endParaRPr lang="en-US" dirty="0"/>
          </a:p>
          <a:p>
            <a:pPr algn="just"/>
            <a:endParaRPr lang="it-IT" sz="1200" dirty="0"/>
          </a:p>
          <a:p>
            <a:endParaRPr lang="en-US" dirty="0"/>
          </a:p>
        </p:txBody>
      </p:sp>
      <p:sp>
        <p:nvSpPr>
          <p:cNvPr id="4" name="Slide Number Placeholder 3"/>
          <p:cNvSpPr>
            <a:spLocks noGrp="1"/>
          </p:cNvSpPr>
          <p:nvPr>
            <p:ph type="sldNum" sz="quarter" idx="10"/>
          </p:nvPr>
        </p:nvSpPr>
        <p:spPr/>
        <p:txBody>
          <a:bodyPr/>
          <a:lstStyle/>
          <a:p>
            <a:fld id="{17721BAF-A205-9B42-8F43-439E84FC77A1}" type="slidenum">
              <a:rPr lang="en-US" smtClean="0"/>
              <a:t>3</a:t>
            </a:fld>
            <a:endParaRPr lang="en-US"/>
          </a:p>
        </p:txBody>
      </p:sp>
    </p:spTree>
    <p:extLst>
      <p:ext uri="{BB962C8B-B14F-4D97-AF65-F5344CB8AC3E}">
        <p14:creationId xmlns:p14="http://schemas.microsoft.com/office/powerpoint/2010/main" val="3651535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it-IT" sz="1200" dirty="0"/>
              <a:t>The </a:t>
            </a:r>
            <a:r>
              <a:rPr lang="it-IT" sz="1200" dirty="0" err="1"/>
              <a:t>concept</a:t>
            </a:r>
            <a:r>
              <a:rPr lang="it-IT" sz="1200" dirty="0"/>
              <a:t> of Sea-</a:t>
            </a:r>
            <a:r>
              <a:rPr lang="it-IT" sz="1200" dirty="0" err="1"/>
              <a:t>Basin</a:t>
            </a:r>
            <a:r>
              <a:rPr lang="it-IT" sz="1200" dirty="0"/>
              <a:t> </a:t>
            </a:r>
            <a:r>
              <a:rPr lang="it-IT" sz="1200" dirty="0" err="1"/>
              <a:t>checkpoints</a:t>
            </a:r>
            <a:r>
              <a:rPr lang="it-IT" sz="1200" dirty="0"/>
              <a:t> </a:t>
            </a:r>
            <a:r>
              <a:rPr lang="it-IT" sz="1200" dirty="0" err="1"/>
              <a:t>was</a:t>
            </a:r>
            <a:r>
              <a:rPr lang="it-IT" sz="1200" dirty="0"/>
              <a:t> </a:t>
            </a:r>
            <a:r>
              <a:rPr lang="it-IT" sz="1200" dirty="0" err="1"/>
              <a:t>introduced</a:t>
            </a:r>
            <a:r>
              <a:rPr lang="it-IT" sz="1200" dirty="0"/>
              <a:t> </a:t>
            </a:r>
            <a:r>
              <a:rPr lang="it-IT" sz="1200" dirty="0" err="1"/>
              <a:t>within</a:t>
            </a:r>
            <a:r>
              <a:rPr lang="it-IT" sz="1200" dirty="0"/>
              <a:t> the Green </a:t>
            </a:r>
            <a:r>
              <a:rPr lang="it-IT" sz="1200" dirty="0" err="1"/>
              <a:t>Paper</a:t>
            </a:r>
            <a:r>
              <a:rPr lang="it-IT" sz="1200" dirty="0"/>
              <a:t> Marine Knowledge 2020: </a:t>
            </a:r>
          </a:p>
          <a:p>
            <a:pPr algn="just"/>
            <a:r>
              <a:rPr lang="it-IT" sz="1200" dirty="0">
                <a:sym typeface="Wingdings"/>
              </a:rPr>
              <a:t>i</a:t>
            </a:r>
            <a:r>
              <a:rPr lang="it-IT" sz="1200" dirty="0"/>
              <a:t>n </a:t>
            </a:r>
            <a:r>
              <a:rPr lang="it-IT" sz="1200" dirty="0" err="1"/>
              <a:t>spite</a:t>
            </a:r>
            <a:r>
              <a:rPr lang="it-IT" sz="1200" dirty="0"/>
              <a:t> of </a:t>
            </a:r>
            <a:r>
              <a:rPr lang="it-IT" sz="1200" dirty="0" err="1"/>
              <a:t>many</a:t>
            </a:r>
            <a:r>
              <a:rPr lang="it-IT" sz="1200" dirty="0"/>
              <a:t> EU </a:t>
            </a:r>
            <a:r>
              <a:rPr lang="it-IT" sz="1200" dirty="0" err="1"/>
              <a:t>initiatives</a:t>
            </a:r>
            <a:r>
              <a:rPr lang="it-IT" sz="1200" dirty="0"/>
              <a:t> (</a:t>
            </a:r>
            <a:r>
              <a:rPr lang="it-IT" sz="1200" dirty="0" err="1"/>
              <a:t>EMODnet</a:t>
            </a:r>
            <a:r>
              <a:rPr lang="it-IT" sz="1200" dirty="0"/>
              <a:t>, </a:t>
            </a:r>
            <a:r>
              <a:rPr lang="it-IT" sz="1200" dirty="0" err="1"/>
              <a:t>Copermicus</a:t>
            </a:r>
            <a:r>
              <a:rPr lang="it-IT" sz="1200" dirty="0"/>
              <a:t>) </a:t>
            </a:r>
            <a:r>
              <a:rPr lang="it-IT" sz="1200" dirty="0" err="1"/>
              <a:t>there</a:t>
            </a:r>
            <a:r>
              <a:rPr lang="it-IT" sz="1200" dirty="0"/>
              <a:t> are </a:t>
            </a:r>
            <a:r>
              <a:rPr lang="it-IT" sz="1200" dirty="0" err="1"/>
              <a:t>still</a:t>
            </a:r>
            <a:r>
              <a:rPr lang="it-IT" sz="1200" dirty="0"/>
              <a:t> </a:t>
            </a:r>
            <a:r>
              <a:rPr lang="it-IT" sz="1200" b="1" dirty="0" err="1"/>
              <a:t>shortcomings</a:t>
            </a:r>
            <a:r>
              <a:rPr lang="it-IT" sz="1200" b="1" dirty="0"/>
              <a:t> </a:t>
            </a:r>
            <a:r>
              <a:rPr lang="it-IT" sz="1200" dirty="0"/>
              <a:t>with the </a:t>
            </a:r>
            <a:r>
              <a:rPr lang="it-IT" sz="1200" b="1" dirty="0" err="1"/>
              <a:t>availability</a:t>
            </a:r>
            <a:r>
              <a:rPr lang="it-IT" sz="1200" dirty="0"/>
              <a:t> and </a:t>
            </a:r>
            <a:r>
              <a:rPr lang="it-IT" sz="1200" b="1" dirty="0" err="1"/>
              <a:t>accessibility</a:t>
            </a:r>
            <a:r>
              <a:rPr lang="it-IT" sz="1200" b="1" dirty="0"/>
              <a:t> of EU marine data</a:t>
            </a:r>
            <a:r>
              <a:rPr lang="it-IT" sz="1200" dirty="0"/>
              <a:t> </a:t>
            </a:r>
            <a:r>
              <a:rPr lang="it-IT" sz="1200" dirty="0">
                <a:sym typeface="Wingdings"/>
              </a:rPr>
              <a:t> </a:t>
            </a:r>
            <a:r>
              <a:rPr lang="it-IT" sz="1200" b="1" dirty="0" err="1"/>
              <a:t>approximate</a:t>
            </a:r>
            <a:r>
              <a:rPr lang="it-IT" sz="1200" b="1" dirty="0"/>
              <a:t> </a:t>
            </a:r>
            <a:r>
              <a:rPr lang="it-IT" sz="1200" b="1" dirty="0" err="1"/>
              <a:t>overview</a:t>
            </a:r>
            <a:r>
              <a:rPr lang="it-IT" sz="1200" b="1" dirty="0"/>
              <a:t> </a:t>
            </a:r>
            <a:r>
              <a:rPr lang="it-IT" sz="1200" dirty="0"/>
              <a:t>of </a:t>
            </a:r>
            <a:r>
              <a:rPr lang="it-IT" sz="1200" b="1" dirty="0"/>
              <a:t>gaps </a:t>
            </a:r>
            <a:r>
              <a:rPr lang="it-IT" sz="1200" dirty="0"/>
              <a:t>and </a:t>
            </a:r>
            <a:r>
              <a:rPr lang="it-IT" sz="1200" b="1" dirty="0" err="1"/>
              <a:t>duplications</a:t>
            </a:r>
            <a:r>
              <a:rPr lang="it-IT" sz="1200" dirty="0"/>
              <a:t> and </a:t>
            </a:r>
            <a:r>
              <a:rPr lang="it-IT" sz="1200" b="1" dirty="0"/>
              <a:t>no </a:t>
            </a:r>
            <a:r>
              <a:rPr lang="it-IT" sz="1200" b="1" dirty="0" err="1"/>
              <a:t>overall</a:t>
            </a:r>
            <a:r>
              <a:rPr lang="it-IT" sz="1200" b="1" dirty="0"/>
              <a:t> </a:t>
            </a:r>
            <a:r>
              <a:rPr lang="it-IT" sz="1200" b="1" dirty="0" err="1"/>
              <a:t>view</a:t>
            </a:r>
            <a:r>
              <a:rPr lang="it-IT" sz="1200" b="1" dirty="0"/>
              <a:t> of </a:t>
            </a:r>
            <a:r>
              <a:rPr lang="it-IT" sz="1200" b="1" dirty="0" err="1"/>
              <a:t>priorites</a:t>
            </a:r>
            <a:r>
              <a:rPr lang="it-IT" sz="1200" b="1" dirty="0"/>
              <a:t> </a:t>
            </a:r>
            <a:r>
              <a:rPr lang="it-IT" sz="1200" dirty="0"/>
              <a:t>for </a:t>
            </a:r>
            <a:r>
              <a:rPr lang="it-IT" sz="1200" dirty="0" err="1"/>
              <a:t>further</a:t>
            </a:r>
            <a:r>
              <a:rPr lang="it-IT" sz="1200" dirty="0"/>
              <a:t> data </a:t>
            </a:r>
            <a:r>
              <a:rPr lang="it-IT" sz="1200" dirty="0" err="1"/>
              <a:t>collection</a:t>
            </a:r>
            <a:r>
              <a:rPr lang="it-IT" sz="1200" dirty="0"/>
              <a:t> or </a:t>
            </a:r>
            <a:r>
              <a:rPr lang="it-IT" sz="1200" dirty="0" err="1"/>
              <a:t>assembly</a:t>
            </a:r>
            <a:endParaRPr lang="it-IT" sz="1200" dirty="0"/>
          </a:p>
          <a:p>
            <a:pPr algn="just"/>
            <a:endParaRPr lang="it-IT" sz="1200" dirty="0"/>
          </a:p>
          <a:p>
            <a:r>
              <a:rPr lang="it-IT" dirty="0" err="1"/>
              <a:t>EMODnet</a:t>
            </a:r>
            <a:r>
              <a:rPr lang="it-IT" dirty="0"/>
              <a:t> Sea </a:t>
            </a:r>
            <a:r>
              <a:rPr lang="it-IT" dirty="0" err="1"/>
              <a:t>Basin</a:t>
            </a:r>
            <a:r>
              <a:rPr lang="it-IT" dirty="0"/>
              <a:t> </a:t>
            </a:r>
            <a:r>
              <a:rPr lang="it-IT" dirty="0" err="1"/>
              <a:t>Checkpoints</a:t>
            </a:r>
            <a:r>
              <a:rPr lang="it-IT" dirty="0"/>
              <a:t> </a:t>
            </a:r>
            <a:r>
              <a:rPr lang="it-IT" dirty="0" err="1"/>
              <a:t>assess</a:t>
            </a:r>
            <a:r>
              <a:rPr lang="it-IT" dirty="0"/>
              <a:t> the </a:t>
            </a:r>
            <a:r>
              <a:rPr lang="it-IT" dirty="0" err="1"/>
              <a:t>quality</a:t>
            </a:r>
            <a:r>
              <a:rPr lang="it-IT" dirty="0"/>
              <a:t> of the </a:t>
            </a:r>
            <a:r>
              <a:rPr lang="it-IT" dirty="0" err="1"/>
              <a:t>current</a:t>
            </a:r>
            <a:r>
              <a:rPr lang="it-IT" dirty="0"/>
              <a:t> </a:t>
            </a:r>
            <a:r>
              <a:rPr lang="it-IT" dirty="0" err="1"/>
              <a:t>observation</a:t>
            </a:r>
            <a:r>
              <a:rPr lang="it-IT" dirty="0"/>
              <a:t> </a:t>
            </a:r>
            <a:r>
              <a:rPr lang="it-IT" dirty="0" err="1"/>
              <a:t>monitoring</a:t>
            </a:r>
            <a:r>
              <a:rPr lang="it-IT" dirty="0"/>
              <a:t> data </a:t>
            </a:r>
            <a:r>
              <a:rPr lang="it-IT" dirty="0" err="1"/>
              <a:t>at</a:t>
            </a:r>
            <a:r>
              <a:rPr lang="it-IT" dirty="0"/>
              <a:t> the </a:t>
            </a:r>
            <a:r>
              <a:rPr lang="it-IT" dirty="0" err="1"/>
              <a:t>level</a:t>
            </a:r>
            <a:r>
              <a:rPr lang="it-IT" dirty="0"/>
              <a:t> of the </a:t>
            </a:r>
            <a:r>
              <a:rPr lang="it-IT" dirty="0" err="1"/>
              <a:t>regional</a:t>
            </a:r>
            <a:r>
              <a:rPr lang="it-IT" dirty="0"/>
              <a:t> </a:t>
            </a:r>
            <a:r>
              <a:rPr lang="it-IT" dirty="0" err="1"/>
              <a:t>sea-basins</a:t>
            </a:r>
            <a:r>
              <a:rPr lang="it-IT" dirty="0"/>
              <a:t>. By </a:t>
            </a:r>
            <a:r>
              <a:rPr lang="it-IT" dirty="0" err="1"/>
              <a:t>testing</a:t>
            </a:r>
            <a:r>
              <a:rPr lang="it-IT" dirty="0"/>
              <a:t> the data </a:t>
            </a:r>
            <a:r>
              <a:rPr lang="it-IT" dirty="0" err="1"/>
              <a:t>against</a:t>
            </a:r>
            <a:r>
              <a:rPr lang="it-IT" dirty="0"/>
              <a:t> </a:t>
            </a:r>
            <a:r>
              <a:rPr lang="it-IT" dirty="0" err="1"/>
              <a:t>specific</a:t>
            </a:r>
            <a:r>
              <a:rPr lang="it-IT" dirty="0"/>
              <a:t> end-</a:t>
            </a:r>
            <a:r>
              <a:rPr lang="it-IT" dirty="0" err="1"/>
              <a:t>user</a:t>
            </a:r>
            <a:r>
              <a:rPr lang="it-IT" dirty="0"/>
              <a:t> </a:t>
            </a:r>
            <a:r>
              <a:rPr lang="it-IT" b="1" dirty="0" err="1"/>
              <a:t>challenges</a:t>
            </a:r>
            <a:r>
              <a:rPr lang="it-IT" dirty="0"/>
              <a:t>, the </a:t>
            </a:r>
            <a:r>
              <a:rPr lang="it-IT" dirty="0" err="1"/>
              <a:t>checkpoints</a:t>
            </a:r>
            <a:r>
              <a:rPr lang="it-IT" dirty="0"/>
              <a:t> </a:t>
            </a:r>
            <a:r>
              <a:rPr lang="it-IT" dirty="0" err="1"/>
              <a:t>will</a:t>
            </a:r>
            <a:r>
              <a:rPr lang="it-IT" dirty="0"/>
              <a:t> </a:t>
            </a:r>
            <a:r>
              <a:rPr lang="it-IT" dirty="0" err="1"/>
              <a:t>demonstrate</a:t>
            </a:r>
            <a:r>
              <a:rPr lang="it-IT" dirty="0"/>
              <a:t> </a:t>
            </a:r>
            <a:r>
              <a:rPr lang="it-IT" dirty="0" err="1"/>
              <a:t>how</a:t>
            </a:r>
            <a:r>
              <a:rPr lang="it-IT" dirty="0"/>
              <a:t> </a:t>
            </a:r>
            <a:r>
              <a:rPr lang="it-IT" dirty="0" err="1"/>
              <a:t>well</a:t>
            </a:r>
            <a:r>
              <a:rPr lang="it-IT" dirty="0"/>
              <a:t> the </a:t>
            </a:r>
            <a:r>
              <a:rPr lang="it-IT" dirty="0" err="1"/>
              <a:t>current</a:t>
            </a:r>
            <a:r>
              <a:rPr lang="it-IT" dirty="0"/>
              <a:t> </a:t>
            </a:r>
            <a:r>
              <a:rPr lang="it-IT" dirty="0" err="1"/>
              <a:t>monitoring</a:t>
            </a:r>
            <a:r>
              <a:rPr lang="it-IT" dirty="0"/>
              <a:t> </a:t>
            </a:r>
            <a:r>
              <a:rPr lang="it-IT" dirty="0" err="1"/>
              <a:t>systems</a:t>
            </a:r>
            <a:r>
              <a:rPr lang="it-IT" dirty="0"/>
              <a:t> and data </a:t>
            </a:r>
            <a:r>
              <a:rPr lang="it-IT" dirty="0" err="1"/>
              <a:t>collection</a:t>
            </a:r>
            <a:r>
              <a:rPr lang="it-IT" dirty="0"/>
              <a:t> </a:t>
            </a:r>
            <a:r>
              <a:rPr lang="it-IT" dirty="0" err="1"/>
              <a:t>frameworks</a:t>
            </a:r>
            <a:r>
              <a:rPr lang="it-IT" dirty="0"/>
              <a:t> </a:t>
            </a:r>
            <a:r>
              <a:rPr lang="it-IT" dirty="0" err="1"/>
              <a:t>provides</a:t>
            </a:r>
            <a:r>
              <a:rPr lang="it-IT" dirty="0"/>
              <a:t> data to </a:t>
            </a:r>
            <a:r>
              <a:rPr lang="it-IT" dirty="0" err="1"/>
              <a:t>meet</a:t>
            </a:r>
            <a:r>
              <a:rPr lang="it-IT" dirty="0"/>
              <a:t> the </a:t>
            </a:r>
            <a:r>
              <a:rPr lang="it-IT" dirty="0" err="1"/>
              <a:t>needs</a:t>
            </a:r>
            <a:r>
              <a:rPr lang="it-IT" dirty="0"/>
              <a:t> of </a:t>
            </a:r>
            <a:r>
              <a:rPr lang="it-IT" dirty="0" err="1"/>
              <a:t>users</a:t>
            </a:r>
            <a:r>
              <a:rPr lang="it-IT" dirty="0"/>
              <a:t>. In </a:t>
            </a:r>
            <a:r>
              <a:rPr lang="it-IT" dirty="0" err="1"/>
              <a:t>doing</a:t>
            </a:r>
            <a:r>
              <a:rPr lang="it-IT" dirty="0"/>
              <a:t> so, data gaps and </a:t>
            </a:r>
            <a:r>
              <a:rPr lang="it-IT" dirty="0" err="1"/>
              <a:t>duplications</a:t>
            </a:r>
            <a:r>
              <a:rPr lang="it-IT" dirty="0"/>
              <a:t> </a:t>
            </a:r>
            <a:r>
              <a:rPr lang="it-IT" dirty="0" err="1"/>
              <a:t>as</a:t>
            </a:r>
            <a:r>
              <a:rPr lang="it-IT" dirty="0"/>
              <a:t> </a:t>
            </a:r>
            <a:r>
              <a:rPr lang="it-IT" dirty="0" err="1"/>
              <a:t>well</a:t>
            </a:r>
            <a:r>
              <a:rPr lang="it-IT" dirty="0"/>
              <a:t> </a:t>
            </a:r>
            <a:r>
              <a:rPr lang="it-IT" dirty="0" err="1"/>
              <a:t>as</a:t>
            </a:r>
            <a:r>
              <a:rPr lang="it-IT" dirty="0"/>
              <a:t> </a:t>
            </a:r>
            <a:r>
              <a:rPr lang="it-IT" dirty="0" err="1"/>
              <a:t>significant</a:t>
            </a:r>
            <a:r>
              <a:rPr lang="it-IT" dirty="0"/>
              <a:t> </a:t>
            </a:r>
            <a:r>
              <a:rPr lang="it-IT" dirty="0" err="1"/>
              <a:t>bottlenecks</a:t>
            </a:r>
            <a:r>
              <a:rPr lang="it-IT" dirty="0"/>
              <a:t> </a:t>
            </a:r>
            <a:r>
              <a:rPr lang="it-IT" dirty="0" err="1"/>
              <a:t>will</a:t>
            </a:r>
            <a:r>
              <a:rPr lang="it-IT" dirty="0"/>
              <a:t> be </a:t>
            </a:r>
            <a:r>
              <a:rPr lang="it-IT" dirty="0" err="1"/>
              <a:t>highlighted</a:t>
            </a:r>
            <a:r>
              <a:rPr lang="it-IT" dirty="0"/>
              <a:t>.</a:t>
            </a:r>
          </a:p>
          <a:p>
            <a:r>
              <a:rPr lang="it-IT" dirty="0" err="1"/>
              <a:t>Six</a:t>
            </a:r>
            <a:r>
              <a:rPr lang="it-IT" dirty="0"/>
              <a:t> </a:t>
            </a:r>
            <a:r>
              <a:rPr lang="it-IT" dirty="0" err="1"/>
              <a:t>sea</a:t>
            </a:r>
            <a:r>
              <a:rPr lang="it-IT" dirty="0"/>
              <a:t> </a:t>
            </a:r>
            <a:r>
              <a:rPr lang="it-IT" dirty="0" err="1"/>
              <a:t>basin</a:t>
            </a:r>
            <a:r>
              <a:rPr lang="it-IT" dirty="0"/>
              <a:t> </a:t>
            </a:r>
            <a:r>
              <a:rPr lang="it-IT" dirty="0" err="1"/>
              <a:t>checkpoints</a:t>
            </a:r>
            <a:r>
              <a:rPr lang="it-IT" dirty="0"/>
              <a:t> are in </a:t>
            </a:r>
            <a:r>
              <a:rPr lang="it-IT" dirty="0" err="1"/>
              <a:t>operation</a:t>
            </a:r>
            <a:r>
              <a:rPr lang="it-IT" dirty="0"/>
              <a:t>. The first </a:t>
            </a:r>
            <a:r>
              <a:rPr lang="it-IT" dirty="0" err="1"/>
              <a:t>two</a:t>
            </a:r>
            <a:r>
              <a:rPr lang="it-IT" dirty="0"/>
              <a:t> </a:t>
            </a:r>
            <a:r>
              <a:rPr lang="it-IT" dirty="0" err="1"/>
              <a:t>checkpoints</a:t>
            </a:r>
            <a:r>
              <a:rPr lang="it-IT" dirty="0"/>
              <a:t> </a:t>
            </a:r>
            <a:r>
              <a:rPr lang="it-IT" dirty="0" err="1"/>
              <a:t>were</a:t>
            </a:r>
            <a:r>
              <a:rPr lang="it-IT" dirty="0"/>
              <a:t> </a:t>
            </a:r>
            <a:r>
              <a:rPr lang="it-IT" dirty="0" err="1"/>
              <a:t>initiated</a:t>
            </a:r>
            <a:r>
              <a:rPr lang="it-IT" dirty="0"/>
              <a:t> in the </a:t>
            </a:r>
            <a:r>
              <a:rPr lang="it-IT" dirty="0" err="1"/>
              <a:t>Mediterranean</a:t>
            </a:r>
            <a:r>
              <a:rPr lang="it-IT" dirty="0"/>
              <a:t> Sea and the North Sea in 2013; with </a:t>
            </a:r>
            <a:r>
              <a:rPr lang="it-IT" dirty="0" err="1"/>
              <a:t>checkpoints</a:t>
            </a:r>
            <a:r>
              <a:rPr lang="it-IT" dirty="0"/>
              <a:t> for the </a:t>
            </a:r>
            <a:r>
              <a:rPr lang="it-IT" dirty="0" err="1"/>
              <a:t>Arctic</a:t>
            </a:r>
            <a:r>
              <a:rPr lang="it-IT" dirty="0"/>
              <a:t>, Atlantic, </a:t>
            </a:r>
            <a:r>
              <a:rPr lang="it-IT" dirty="0" err="1"/>
              <a:t>Baltic</a:t>
            </a:r>
            <a:r>
              <a:rPr lang="it-IT" dirty="0"/>
              <a:t> and Black Sea  </a:t>
            </a:r>
            <a:r>
              <a:rPr lang="it-IT" dirty="0" err="1"/>
              <a:t>being</a:t>
            </a:r>
            <a:r>
              <a:rPr lang="it-IT" dirty="0"/>
              <a:t> </a:t>
            </a:r>
            <a:r>
              <a:rPr lang="it-IT" dirty="0" err="1"/>
              <a:t>launched</a:t>
            </a:r>
            <a:r>
              <a:rPr lang="it-IT" dirty="0"/>
              <a:t> in 2015.</a:t>
            </a:r>
          </a:p>
          <a:p>
            <a:r>
              <a:rPr lang="it-IT" dirty="0"/>
              <a:t>The </a:t>
            </a:r>
            <a:r>
              <a:rPr lang="it-IT" b="1" dirty="0" err="1"/>
              <a:t>concept</a:t>
            </a:r>
            <a:r>
              <a:rPr lang="it-IT" b="1" dirty="0"/>
              <a:t> of </a:t>
            </a:r>
            <a:r>
              <a:rPr lang="it-IT" b="1" dirty="0" err="1"/>
              <a:t>EMODnet</a:t>
            </a:r>
            <a:r>
              <a:rPr lang="it-IT" b="1" dirty="0"/>
              <a:t> Sea-</a:t>
            </a:r>
            <a:r>
              <a:rPr lang="it-IT" b="1" dirty="0" err="1"/>
              <a:t>Basin</a:t>
            </a:r>
            <a:r>
              <a:rPr lang="it-IT" b="1" dirty="0"/>
              <a:t> </a:t>
            </a:r>
            <a:r>
              <a:rPr lang="it-IT" b="1" dirty="0" err="1"/>
              <a:t>Checkpoints</a:t>
            </a:r>
            <a:r>
              <a:rPr lang="it-IT" b="1" dirty="0"/>
              <a:t> </a:t>
            </a:r>
            <a:r>
              <a:rPr lang="it-IT" dirty="0" err="1"/>
              <a:t>was</a:t>
            </a:r>
            <a:r>
              <a:rPr lang="it-IT" dirty="0"/>
              <a:t> </a:t>
            </a:r>
            <a:r>
              <a:rPr lang="it-IT" dirty="0" err="1"/>
              <a:t>introduced</a:t>
            </a:r>
            <a:r>
              <a:rPr lang="it-IT" dirty="0"/>
              <a:t> </a:t>
            </a:r>
            <a:r>
              <a:rPr lang="it-IT" dirty="0" err="1"/>
              <a:t>within</a:t>
            </a:r>
            <a:r>
              <a:rPr lang="it-IT" dirty="0"/>
              <a:t> the Green </a:t>
            </a:r>
            <a:r>
              <a:rPr lang="it-IT" dirty="0" err="1"/>
              <a:t>Paper</a:t>
            </a:r>
            <a:r>
              <a:rPr lang="it-IT" dirty="0"/>
              <a:t> 'Marine Knowledge 2020: from </a:t>
            </a:r>
            <a:r>
              <a:rPr lang="it-IT" dirty="0" err="1"/>
              <a:t>seabed</a:t>
            </a:r>
            <a:r>
              <a:rPr lang="it-IT" dirty="0"/>
              <a:t> </a:t>
            </a:r>
            <a:r>
              <a:rPr lang="it-IT" dirty="0" err="1"/>
              <a:t>mapping</a:t>
            </a:r>
            <a:r>
              <a:rPr lang="it-IT" dirty="0"/>
              <a:t> to </a:t>
            </a:r>
            <a:r>
              <a:rPr lang="it-IT" dirty="0" err="1"/>
              <a:t>ocean</a:t>
            </a:r>
            <a:r>
              <a:rPr lang="it-IT" dirty="0"/>
              <a:t> </a:t>
            </a:r>
            <a:r>
              <a:rPr lang="it-IT" dirty="0" err="1"/>
              <a:t>forecasting</a:t>
            </a:r>
            <a:r>
              <a:rPr lang="it-IT" dirty="0"/>
              <a:t>' (COM-2012-437). In </a:t>
            </a:r>
            <a:r>
              <a:rPr lang="it-IT" dirty="0" err="1"/>
              <a:t>spite</a:t>
            </a:r>
            <a:r>
              <a:rPr lang="it-IT" dirty="0"/>
              <a:t> of EU </a:t>
            </a:r>
            <a:r>
              <a:rPr lang="it-IT" dirty="0" err="1"/>
              <a:t>initiatives</a:t>
            </a:r>
            <a:r>
              <a:rPr lang="it-IT" dirty="0"/>
              <a:t> </a:t>
            </a:r>
            <a:r>
              <a:rPr lang="it-IT" dirty="0" err="1"/>
              <a:t>such</a:t>
            </a:r>
            <a:r>
              <a:rPr lang="it-IT" dirty="0"/>
              <a:t> </a:t>
            </a:r>
            <a:r>
              <a:rPr lang="it-IT" dirty="0" err="1"/>
              <a:t>as</a:t>
            </a:r>
            <a:r>
              <a:rPr lang="it-IT" dirty="0"/>
              <a:t> </a:t>
            </a:r>
            <a:r>
              <a:rPr lang="it-IT" dirty="0" err="1"/>
              <a:t>EMODnet</a:t>
            </a:r>
            <a:r>
              <a:rPr lang="it-IT" dirty="0"/>
              <a:t>, </a:t>
            </a:r>
            <a:r>
              <a:rPr lang="it-IT" dirty="0" err="1"/>
              <a:t>Copernicus</a:t>
            </a:r>
            <a:r>
              <a:rPr lang="it-IT" dirty="0"/>
              <a:t> and Data Collection Framework (DCF) for </a:t>
            </a:r>
            <a:r>
              <a:rPr lang="it-IT" dirty="0" err="1"/>
              <a:t>Fisheries</a:t>
            </a:r>
            <a:r>
              <a:rPr lang="it-IT" dirty="0"/>
              <a:t> to </a:t>
            </a:r>
            <a:r>
              <a:rPr lang="it-IT" dirty="0" err="1"/>
              <a:t>deliver</a:t>
            </a:r>
            <a:r>
              <a:rPr lang="it-IT" dirty="0"/>
              <a:t> </a:t>
            </a:r>
            <a:r>
              <a:rPr lang="it-IT" dirty="0" err="1"/>
              <a:t>seamless</a:t>
            </a:r>
            <a:r>
              <a:rPr lang="it-IT" dirty="0"/>
              <a:t> </a:t>
            </a:r>
            <a:r>
              <a:rPr lang="it-IT" dirty="0" err="1"/>
              <a:t>layers</a:t>
            </a:r>
            <a:r>
              <a:rPr lang="it-IT" dirty="0"/>
              <a:t> of marine data </a:t>
            </a:r>
            <a:r>
              <a:rPr lang="it-IT" dirty="0" err="1"/>
              <a:t>across</a:t>
            </a:r>
            <a:r>
              <a:rPr lang="it-IT" dirty="0"/>
              <a:t> </a:t>
            </a:r>
            <a:r>
              <a:rPr lang="it-IT" dirty="0" err="1"/>
              <a:t>national</a:t>
            </a:r>
            <a:r>
              <a:rPr lang="it-IT" dirty="0"/>
              <a:t> </a:t>
            </a:r>
            <a:r>
              <a:rPr lang="it-IT" dirty="0" err="1"/>
              <a:t>boundaries</a:t>
            </a:r>
            <a:r>
              <a:rPr lang="it-IT" dirty="0"/>
              <a:t>, </a:t>
            </a:r>
            <a:r>
              <a:rPr lang="it-IT" dirty="0" err="1"/>
              <a:t>there</a:t>
            </a:r>
            <a:r>
              <a:rPr lang="it-IT" dirty="0"/>
              <a:t> are </a:t>
            </a:r>
            <a:r>
              <a:rPr lang="it-IT" dirty="0" err="1"/>
              <a:t>still</a:t>
            </a:r>
            <a:r>
              <a:rPr lang="it-IT" dirty="0"/>
              <a:t> </a:t>
            </a:r>
            <a:r>
              <a:rPr lang="it-IT" dirty="0" err="1"/>
              <a:t>shortcomings</a:t>
            </a:r>
            <a:r>
              <a:rPr lang="it-IT" dirty="0"/>
              <a:t> with the </a:t>
            </a:r>
            <a:r>
              <a:rPr lang="it-IT" dirty="0" err="1"/>
              <a:t>availability</a:t>
            </a:r>
            <a:r>
              <a:rPr lang="it-IT" dirty="0"/>
              <a:t> and </a:t>
            </a:r>
            <a:r>
              <a:rPr lang="it-IT" dirty="0" err="1"/>
              <a:t>accessibility</a:t>
            </a:r>
            <a:r>
              <a:rPr lang="it-IT" dirty="0"/>
              <a:t> of EU marine data. Data </a:t>
            </a:r>
            <a:r>
              <a:rPr lang="it-IT" dirty="0" err="1"/>
              <a:t>collections</a:t>
            </a:r>
            <a:r>
              <a:rPr lang="it-IT" dirty="0"/>
              <a:t> </a:t>
            </a:r>
            <a:r>
              <a:rPr lang="it-IT" dirty="0" err="1"/>
              <a:t>have</a:t>
            </a:r>
            <a:r>
              <a:rPr lang="it-IT" dirty="0"/>
              <a:t> </a:t>
            </a:r>
            <a:r>
              <a:rPr lang="it-IT" dirty="0" err="1"/>
              <a:t>been</a:t>
            </a:r>
            <a:r>
              <a:rPr lang="it-IT" dirty="0"/>
              <a:t> </a:t>
            </a:r>
            <a:r>
              <a:rPr lang="it-IT" dirty="0" err="1"/>
              <a:t>largely</a:t>
            </a:r>
            <a:r>
              <a:rPr lang="it-IT" dirty="0"/>
              <a:t> put in </a:t>
            </a:r>
            <a:r>
              <a:rPr lang="it-IT" dirty="0" err="1"/>
              <a:t>place</a:t>
            </a:r>
            <a:r>
              <a:rPr lang="it-IT" dirty="0"/>
              <a:t> for </a:t>
            </a:r>
            <a:r>
              <a:rPr lang="it-IT" dirty="0" err="1"/>
              <a:t>specific</a:t>
            </a:r>
            <a:r>
              <a:rPr lang="it-IT" dirty="0"/>
              <a:t> and/or </a:t>
            </a:r>
            <a:r>
              <a:rPr lang="it-IT" dirty="0" err="1"/>
              <a:t>national</a:t>
            </a:r>
            <a:r>
              <a:rPr lang="it-IT" dirty="0"/>
              <a:t> </a:t>
            </a:r>
            <a:r>
              <a:rPr lang="it-IT" dirty="0" err="1"/>
              <a:t>purposes</a:t>
            </a:r>
            <a:r>
              <a:rPr lang="it-IT" dirty="0"/>
              <a:t>. </a:t>
            </a:r>
            <a:r>
              <a:rPr lang="it-IT" dirty="0" err="1"/>
              <a:t>There</a:t>
            </a:r>
            <a:r>
              <a:rPr lang="it-IT" dirty="0"/>
              <a:t> </a:t>
            </a:r>
            <a:r>
              <a:rPr lang="it-IT" dirty="0" err="1"/>
              <a:t>is</a:t>
            </a:r>
            <a:r>
              <a:rPr lang="it-IT" dirty="0"/>
              <a:t> </a:t>
            </a:r>
            <a:r>
              <a:rPr lang="it-IT" dirty="0" err="1"/>
              <a:t>still</a:t>
            </a:r>
            <a:r>
              <a:rPr lang="it-IT" dirty="0"/>
              <a:t> an </a:t>
            </a:r>
            <a:r>
              <a:rPr lang="it-IT" dirty="0" err="1"/>
              <a:t>approximate</a:t>
            </a:r>
            <a:r>
              <a:rPr lang="it-IT" dirty="0"/>
              <a:t> </a:t>
            </a:r>
            <a:r>
              <a:rPr lang="it-IT" dirty="0" err="1"/>
              <a:t>overview</a:t>
            </a:r>
            <a:r>
              <a:rPr lang="it-IT" dirty="0"/>
              <a:t> on a </a:t>
            </a:r>
            <a:r>
              <a:rPr lang="it-IT" dirty="0" err="1"/>
              <a:t>sea-basin</a:t>
            </a:r>
            <a:r>
              <a:rPr lang="it-IT" dirty="0"/>
              <a:t> scale of gaps and </a:t>
            </a:r>
            <a:r>
              <a:rPr lang="it-IT" dirty="0" err="1"/>
              <a:t>duplications</a:t>
            </a:r>
            <a:r>
              <a:rPr lang="it-IT" dirty="0"/>
              <a:t> and </a:t>
            </a:r>
            <a:r>
              <a:rPr lang="it-IT" dirty="0" err="1"/>
              <a:t>there</a:t>
            </a:r>
            <a:r>
              <a:rPr lang="it-IT" dirty="0"/>
              <a:t> </a:t>
            </a:r>
            <a:r>
              <a:rPr lang="it-IT" dirty="0" err="1"/>
              <a:t>is</a:t>
            </a:r>
            <a:r>
              <a:rPr lang="it-IT" dirty="0"/>
              <a:t> no </a:t>
            </a:r>
            <a:r>
              <a:rPr lang="it-IT" dirty="0" err="1"/>
              <a:t>overall</a:t>
            </a:r>
            <a:r>
              <a:rPr lang="it-IT" dirty="0"/>
              <a:t> </a:t>
            </a:r>
            <a:r>
              <a:rPr lang="it-IT" dirty="0" err="1"/>
              <a:t>view</a:t>
            </a:r>
            <a:r>
              <a:rPr lang="it-IT" dirty="0"/>
              <a:t> of </a:t>
            </a:r>
            <a:r>
              <a:rPr lang="it-IT" dirty="0" err="1"/>
              <a:t>what</a:t>
            </a:r>
            <a:r>
              <a:rPr lang="it-IT" dirty="0"/>
              <a:t> the </a:t>
            </a:r>
            <a:r>
              <a:rPr lang="it-IT" dirty="0" err="1"/>
              <a:t>priorities</a:t>
            </a:r>
            <a:r>
              <a:rPr lang="it-IT" dirty="0"/>
              <a:t> are for </a:t>
            </a:r>
            <a:r>
              <a:rPr lang="it-IT" dirty="0" err="1"/>
              <a:t>further</a:t>
            </a:r>
            <a:r>
              <a:rPr lang="it-IT" dirty="0"/>
              <a:t> data </a:t>
            </a:r>
            <a:r>
              <a:rPr lang="it-IT" dirty="0" err="1"/>
              <a:t>collection</a:t>
            </a:r>
            <a:r>
              <a:rPr lang="it-IT" dirty="0"/>
              <a:t> or </a:t>
            </a:r>
            <a:r>
              <a:rPr lang="it-IT" dirty="0" err="1"/>
              <a:t>assembly</a:t>
            </a:r>
            <a:r>
              <a:rPr lang="it-IT" dirty="0"/>
              <a:t>. </a:t>
            </a:r>
            <a:r>
              <a:rPr lang="it-IT" dirty="0" err="1"/>
              <a:t>Thus</a:t>
            </a:r>
            <a:r>
              <a:rPr lang="it-IT" dirty="0"/>
              <a:t> the </a:t>
            </a:r>
            <a:r>
              <a:rPr lang="it-IT" dirty="0" err="1"/>
              <a:t>EMODnet</a:t>
            </a:r>
            <a:r>
              <a:rPr lang="it-IT" dirty="0"/>
              <a:t> Checkpoint </a:t>
            </a:r>
            <a:r>
              <a:rPr lang="it-IT" dirty="0" err="1"/>
              <a:t>initiative</a:t>
            </a:r>
            <a:r>
              <a:rPr lang="it-IT" dirty="0"/>
              <a:t> </a:t>
            </a:r>
            <a:r>
              <a:rPr lang="it-IT" dirty="0" err="1"/>
              <a:t>will</a:t>
            </a:r>
            <a:r>
              <a:rPr lang="it-IT" dirty="0"/>
              <a:t> </a:t>
            </a:r>
            <a:r>
              <a:rPr lang="it-IT" dirty="0" err="1"/>
              <a:t>begin</a:t>
            </a:r>
            <a:r>
              <a:rPr lang="it-IT" dirty="0"/>
              <a:t> to link </a:t>
            </a:r>
            <a:r>
              <a:rPr lang="it-IT" dirty="0" err="1"/>
              <a:t>all</a:t>
            </a:r>
            <a:r>
              <a:rPr lang="it-IT" dirty="0"/>
              <a:t> </a:t>
            </a:r>
            <a:r>
              <a:rPr lang="it-IT" dirty="0" err="1"/>
              <a:t>existing</a:t>
            </a:r>
            <a:r>
              <a:rPr lang="it-IT" dirty="0"/>
              <a:t> </a:t>
            </a:r>
            <a:r>
              <a:rPr lang="it-IT" dirty="0" err="1"/>
              <a:t>monitoring</a:t>
            </a:r>
            <a:r>
              <a:rPr lang="it-IT" dirty="0"/>
              <a:t> data </a:t>
            </a:r>
            <a:r>
              <a:rPr lang="it-IT" dirty="0" err="1"/>
              <a:t>at</a:t>
            </a:r>
            <a:r>
              <a:rPr lang="it-IT" dirty="0"/>
              <a:t> the </a:t>
            </a:r>
            <a:r>
              <a:rPr lang="it-IT" dirty="0" err="1"/>
              <a:t>level</a:t>
            </a:r>
            <a:r>
              <a:rPr lang="it-IT" dirty="0"/>
              <a:t> of the Sea </a:t>
            </a:r>
            <a:r>
              <a:rPr lang="it-IT" dirty="0" err="1"/>
              <a:t>Basin</a:t>
            </a:r>
            <a:r>
              <a:rPr lang="it-IT" dirty="0"/>
              <a:t> and </a:t>
            </a:r>
            <a:r>
              <a:rPr lang="it-IT" dirty="0" err="1"/>
              <a:t>assess</a:t>
            </a:r>
            <a:r>
              <a:rPr lang="it-IT" dirty="0"/>
              <a:t> </a:t>
            </a:r>
            <a:r>
              <a:rPr lang="it-IT" dirty="0" err="1"/>
              <a:t>them</a:t>
            </a:r>
            <a:r>
              <a:rPr lang="it-IT" dirty="0"/>
              <a:t> in </a:t>
            </a:r>
            <a:r>
              <a:rPr lang="it-IT" dirty="0" err="1"/>
              <a:t>order</a:t>
            </a:r>
            <a:r>
              <a:rPr lang="it-IT" dirty="0"/>
              <a:t> to </a:t>
            </a:r>
            <a:r>
              <a:rPr lang="it-IT" dirty="0" err="1"/>
              <a:t>define</a:t>
            </a:r>
            <a:r>
              <a:rPr lang="it-IT" dirty="0"/>
              <a:t> </a:t>
            </a:r>
            <a:r>
              <a:rPr lang="it-IT" dirty="0" err="1"/>
              <a:t>their</a:t>
            </a:r>
            <a:r>
              <a:rPr lang="it-IT" dirty="0"/>
              <a:t> future </a:t>
            </a:r>
            <a:r>
              <a:rPr lang="it-IT" dirty="0" err="1"/>
              <a:t>improvements</a:t>
            </a:r>
            <a:r>
              <a:rPr lang="it-IT" dirty="0"/>
              <a:t>. </a:t>
            </a:r>
            <a:endParaRPr lang="en-US" dirty="0"/>
          </a:p>
          <a:p>
            <a:endParaRPr lang="en-US" dirty="0"/>
          </a:p>
          <a:p>
            <a:pPr algn="just"/>
            <a:endParaRPr lang="it-IT" sz="1200" dirty="0"/>
          </a:p>
          <a:p>
            <a:endParaRPr lang="en-US" dirty="0"/>
          </a:p>
        </p:txBody>
      </p:sp>
      <p:sp>
        <p:nvSpPr>
          <p:cNvPr id="4" name="Slide Number Placeholder 3"/>
          <p:cNvSpPr>
            <a:spLocks noGrp="1"/>
          </p:cNvSpPr>
          <p:nvPr>
            <p:ph type="sldNum" sz="quarter" idx="10"/>
          </p:nvPr>
        </p:nvSpPr>
        <p:spPr/>
        <p:txBody>
          <a:bodyPr/>
          <a:lstStyle/>
          <a:p>
            <a:fld id="{17721BAF-A205-9B42-8F43-439E84FC77A1}" type="slidenum">
              <a:rPr lang="en-US" smtClean="0"/>
              <a:t>4</a:t>
            </a:fld>
            <a:endParaRPr lang="en-US"/>
          </a:p>
        </p:txBody>
      </p:sp>
    </p:spTree>
    <p:extLst>
      <p:ext uri="{BB962C8B-B14F-4D97-AF65-F5344CB8AC3E}">
        <p14:creationId xmlns:p14="http://schemas.microsoft.com/office/powerpoint/2010/main" val="14399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EMODnet</a:t>
            </a:r>
            <a:r>
              <a:rPr lang="it-IT" dirty="0"/>
              <a:t> Sea </a:t>
            </a:r>
            <a:r>
              <a:rPr lang="it-IT" dirty="0" err="1"/>
              <a:t>Basin</a:t>
            </a:r>
            <a:r>
              <a:rPr lang="it-IT" dirty="0"/>
              <a:t> </a:t>
            </a:r>
            <a:r>
              <a:rPr lang="it-IT" dirty="0" err="1"/>
              <a:t>Checkpoints</a:t>
            </a:r>
            <a:r>
              <a:rPr lang="it-IT" dirty="0"/>
              <a:t> </a:t>
            </a:r>
            <a:r>
              <a:rPr lang="it-IT" dirty="0" err="1"/>
              <a:t>assess</a:t>
            </a:r>
            <a:r>
              <a:rPr lang="it-IT" dirty="0"/>
              <a:t> the </a:t>
            </a:r>
            <a:r>
              <a:rPr lang="it-IT" dirty="0" err="1"/>
              <a:t>quality</a:t>
            </a:r>
            <a:r>
              <a:rPr lang="it-IT" dirty="0"/>
              <a:t> of the </a:t>
            </a:r>
            <a:r>
              <a:rPr lang="it-IT" dirty="0" err="1"/>
              <a:t>current</a:t>
            </a:r>
            <a:r>
              <a:rPr lang="it-IT" dirty="0"/>
              <a:t> </a:t>
            </a:r>
            <a:r>
              <a:rPr lang="it-IT" dirty="0" err="1"/>
              <a:t>observation</a:t>
            </a:r>
            <a:r>
              <a:rPr lang="it-IT" dirty="0"/>
              <a:t> </a:t>
            </a:r>
            <a:r>
              <a:rPr lang="it-IT" dirty="0" err="1"/>
              <a:t>monitoring</a:t>
            </a:r>
            <a:r>
              <a:rPr lang="it-IT" dirty="0"/>
              <a:t> data </a:t>
            </a:r>
            <a:r>
              <a:rPr lang="it-IT" dirty="0" err="1"/>
              <a:t>at</a:t>
            </a:r>
            <a:r>
              <a:rPr lang="it-IT" dirty="0"/>
              <a:t> the </a:t>
            </a:r>
            <a:r>
              <a:rPr lang="it-IT" dirty="0" err="1"/>
              <a:t>level</a:t>
            </a:r>
            <a:r>
              <a:rPr lang="it-IT" dirty="0"/>
              <a:t> of the </a:t>
            </a:r>
            <a:r>
              <a:rPr lang="it-IT" dirty="0" err="1"/>
              <a:t>regional</a:t>
            </a:r>
            <a:r>
              <a:rPr lang="it-IT" dirty="0"/>
              <a:t> </a:t>
            </a:r>
            <a:r>
              <a:rPr lang="it-IT" dirty="0" err="1"/>
              <a:t>sea-basins</a:t>
            </a:r>
            <a:r>
              <a:rPr lang="it-IT" dirty="0"/>
              <a:t>. By </a:t>
            </a:r>
            <a:r>
              <a:rPr lang="it-IT" dirty="0" err="1"/>
              <a:t>testing</a:t>
            </a:r>
            <a:r>
              <a:rPr lang="it-IT" dirty="0"/>
              <a:t> the data </a:t>
            </a:r>
            <a:r>
              <a:rPr lang="it-IT" dirty="0" err="1"/>
              <a:t>against</a:t>
            </a:r>
            <a:r>
              <a:rPr lang="it-IT" dirty="0"/>
              <a:t> </a:t>
            </a:r>
            <a:r>
              <a:rPr lang="it-IT" dirty="0" err="1"/>
              <a:t>specific</a:t>
            </a:r>
            <a:r>
              <a:rPr lang="it-IT" dirty="0"/>
              <a:t> end-</a:t>
            </a:r>
            <a:r>
              <a:rPr lang="it-IT" dirty="0" err="1"/>
              <a:t>user</a:t>
            </a:r>
            <a:r>
              <a:rPr lang="it-IT" dirty="0"/>
              <a:t> </a:t>
            </a:r>
            <a:r>
              <a:rPr lang="it-IT" b="1" dirty="0" err="1"/>
              <a:t>challenges</a:t>
            </a:r>
            <a:r>
              <a:rPr lang="it-IT" dirty="0"/>
              <a:t>, the </a:t>
            </a:r>
            <a:r>
              <a:rPr lang="it-IT" dirty="0" err="1"/>
              <a:t>checkpoints</a:t>
            </a:r>
            <a:r>
              <a:rPr lang="it-IT" dirty="0"/>
              <a:t> </a:t>
            </a:r>
            <a:r>
              <a:rPr lang="it-IT" dirty="0" err="1"/>
              <a:t>will</a:t>
            </a:r>
            <a:r>
              <a:rPr lang="it-IT" dirty="0"/>
              <a:t> </a:t>
            </a:r>
            <a:r>
              <a:rPr lang="it-IT" dirty="0" err="1"/>
              <a:t>demonstrate</a:t>
            </a:r>
            <a:r>
              <a:rPr lang="it-IT" dirty="0"/>
              <a:t> </a:t>
            </a:r>
            <a:r>
              <a:rPr lang="it-IT" dirty="0" err="1"/>
              <a:t>how</a:t>
            </a:r>
            <a:r>
              <a:rPr lang="it-IT" dirty="0"/>
              <a:t> </a:t>
            </a:r>
            <a:r>
              <a:rPr lang="it-IT" dirty="0" err="1"/>
              <a:t>well</a:t>
            </a:r>
            <a:r>
              <a:rPr lang="it-IT" dirty="0"/>
              <a:t> the </a:t>
            </a:r>
            <a:r>
              <a:rPr lang="it-IT" dirty="0" err="1"/>
              <a:t>current</a:t>
            </a:r>
            <a:r>
              <a:rPr lang="it-IT" dirty="0"/>
              <a:t> </a:t>
            </a:r>
            <a:r>
              <a:rPr lang="it-IT" dirty="0" err="1"/>
              <a:t>monitoring</a:t>
            </a:r>
            <a:r>
              <a:rPr lang="it-IT" dirty="0"/>
              <a:t> </a:t>
            </a:r>
            <a:r>
              <a:rPr lang="it-IT" dirty="0" err="1"/>
              <a:t>systems</a:t>
            </a:r>
            <a:r>
              <a:rPr lang="it-IT" dirty="0"/>
              <a:t> and data </a:t>
            </a:r>
            <a:r>
              <a:rPr lang="it-IT" dirty="0" err="1"/>
              <a:t>collection</a:t>
            </a:r>
            <a:r>
              <a:rPr lang="it-IT" dirty="0"/>
              <a:t> </a:t>
            </a:r>
            <a:r>
              <a:rPr lang="it-IT" dirty="0" err="1"/>
              <a:t>frameworks</a:t>
            </a:r>
            <a:r>
              <a:rPr lang="it-IT" dirty="0"/>
              <a:t> </a:t>
            </a:r>
            <a:r>
              <a:rPr lang="it-IT" dirty="0" err="1"/>
              <a:t>provides</a:t>
            </a:r>
            <a:r>
              <a:rPr lang="it-IT" dirty="0"/>
              <a:t> data to </a:t>
            </a:r>
            <a:r>
              <a:rPr lang="it-IT" dirty="0" err="1"/>
              <a:t>meet</a:t>
            </a:r>
            <a:r>
              <a:rPr lang="it-IT" dirty="0"/>
              <a:t> the </a:t>
            </a:r>
            <a:r>
              <a:rPr lang="it-IT" dirty="0" err="1"/>
              <a:t>needs</a:t>
            </a:r>
            <a:r>
              <a:rPr lang="it-IT" dirty="0"/>
              <a:t> of </a:t>
            </a:r>
            <a:r>
              <a:rPr lang="it-IT" dirty="0" err="1"/>
              <a:t>users</a:t>
            </a:r>
            <a:r>
              <a:rPr lang="it-IT" dirty="0"/>
              <a:t>. In </a:t>
            </a:r>
            <a:r>
              <a:rPr lang="it-IT" dirty="0" err="1"/>
              <a:t>doing</a:t>
            </a:r>
            <a:r>
              <a:rPr lang="it-IT" dirty="0"/>
              <a:t> so, data gaps and </a:t>
            </a:r>
            <a:r>
              <a:rPr lang="it-IT" dirty="0" err="1"/>
              <a:t>duplications</a:t>
            </a:r>
            <a:r>
              <a:rPr lang="it-IT" dirty="0"/>
              <a:t> </a:t>
            </a:r>
            <a:r>
              <a:rPr lang="it-IT" dirty="0" err="1"/>
              <a:t>as</a:t>
            </a:r>
            <a:r>
              <a:rPr lang="it-IT" dirty="0"/>
              <a:t> </a:t>
            </a:r>
            <a:r>
              <a:rPr lang="it-IT" dirty="0" err="1"/>
              <a:t>well</a:t>
            </a:r>
            <a:r>
              <a:rPr lang="it-IT" dirty="0"/>
              <a:t> </a:t>
            </a:r>
            <a:r>
              <a:rPr lang="it-IT" dirty="0" err="1"/>
              <a:t>as</a:t>
            </a:r>
            <a:r>
              <a:rPr lang="it-IT" dirty="0"/>
              <a:t> </a:t>
            </a:r>
            <a:r>
              <a:rPr lang="it-IT" dirty="0" err="1"/>
              <a:t>significant</a:t>
            </a:r>
            <a:r>
              <a:rPr lang="it-IT" dirty="0"/>
              <a:t> </a:t>
            </a:r>
            <a:r>
              <a:rPr lang="it-IT" dirty="0" err="1"/>
              <a:t>bottlenecks</a:t>
            </a:r>
            <a:r>
              <a:rPr lang="it-IT" dirty="0"/>
              <a:t> </a:t>
            </a:r>
            <a:r>
              <a:rPr lang="it-IT" dirty="0" err="1"/>
              <a:t>will</a:t>
            </a:r>
            <a:r>
              <a:rPr lang="it-IT" dirty="0"/>
              <a:t> be </a:t>
            </a:r>
            <a:r>
              <a:rPr lang="it-IT" dirty="0" err="1"/>
              <a:t>highlighted</a:t>
            </a:r>
            <a:r>
              <a:rPr lang="it-IT" dirty="0"/>
              <a:t>.</a:t>
            </a:r>
          </a:p>
          <a:p>
            <a:r>
              <a:rPr lang="it-IT" dirty="0" err="1"/>
              <a:t>Six</a:t>
            </a:r>
            <a:r>
              <a:rPr lang="it-IT" dirty="0"/>
              <a:t> </a:t>
            </a:r>
            <a:r>
              <a:rPr lang="it-IT" dirty="0" err="1"/>
              <a:t>sea</a:t>
            </a:r>
            <a:r>
              <a:rPr lang="it-IT" dirty="0"/>
              <a:t> </a:t>
            </a:r>
            <a:r>
              <a:rPr lang="it-IT" dirty="0" err="1"/>
              <a:t>basin</a:t>
            </a:r>
            <a:r>
              <a:rPr lang="it-IT" dirty="0"/>
              <a:t> </a:t>
            </a:r>
            <a:r>
              <a:rPr lang="it-IT" dirty="0" err="1"/>
              <a:t>checkpoints</a:t>
            </a:r>
            <a:r>
              <a:rPr lang="it-IT" dirty="0"/>
              <a:t> are in </a:t>
            </a:r>
            <a:r>
              <a:rPr lang="it-IT" dirty="0" err="1"/>
              <a:t>operation</a:t>
            </a:r>
            <a:r>
              <a:rPr lang="it-IT" dirty="0"/>
              <a:t>. The first </a:t>
            </a:r>
            <a:r>
              <a:rPr lang="it-IT" dirty="0" err="1"/>
              <a:t>two</a:t>
            </a:r>
            <a:r>
              <a:rPr lang="it-IT" dirty="0"/>
              <a:t> </a:t>
            </a:r>
            <a:r>
              <a:rPr lang="it-IT" dirty="0" err="1"/>
              <a:t>checkpoints</a:t>
            </a:r>
            <a:r>
              <a:rPr lang="it-IT" dirty="0"/>
              <a:t> </a:t>
            </a:r>
            <a:r>
              <a:rPr lang="it-IT" dirty="0" err="1"/>
              <a:t>were</a:t>
            </a:r>
            <a:r>
              <a:rPr lang="it-IT" dirty="0"/>
              <a:t> </a:t>
            </a:r>
            <a:r>
              <a:rPr lang="it-IT" dirty="0" err="1"/>
              <a:t>initiated</a:t>
            </a:r>
            <a:r>
              <a:rPr lang="it-IT" dirty="0"/>
              <a:t> in the </a:t>
            </a:r>
            <a:r>
              <a:rPr lang="it-IT" dirty="0" err="1"/>
              <a:t>Mediterranean</a:t>
            </a:r>
            <a:r>
              <a:rPr lang="it-IT" dirty="0"/>
              <a:t> Sea and the North Sea in 2013; with </a:t>
            </a:r>
            <a:r>
              <a:rPr lang="it-IT" dirty="0" err="1"/>
              <a:t>checkpoints</a:t>
            </a:r>
            <a:r>
              <a:rPr lang="it-IT" dirty="0"/>
              <a:t> for the </a:t>
            </a:r>
            <a:r>
              <a:rPr lang="it-IT" dirty="0" err="1"/>
              <a:t>Arctic</a:t>
            </a:r>
            <a:r>
              <a:rPr lang="it-IT" dirty="0"/>
              <a:t>, Atlantic, </a:t>
            </a:r>
            <a:r>
              <a:rPr lang="it-IT" dirty="0" err="1"/>
              <a:t>Baltic</a:t>
            </a:r>
            <a:r>
              <a:rPr lang="it-IT" dirty="0"/>
              <a:t> and Black Sea  </a:t>
            </a:r>
            <a:r>
              <a:rPr lang="it-IT" dirty="0" err="1"/>
              <a:t>being</a:t>
            </a:r>
            <a:r>
              <a:rPr lang="it-IT" dirty="0"/>
              <a:t> </a:t>
            </a:r>
            <a:r>
              <a:rPr lang="it-IT" dirty="0" err="1"/>
              <a:t>launched</a:t>
            </a:r>
            <a:r>
              <a:rPr lang="it-IT" dirty="0"/>
              <a:t> in 2015.</a:t>
            </a:r>
          </a:p>
          <a:p>
            <a:r>
              <a:rPr lang="it-IT" dirty="0"/>
              <a:t>The </a:t>
            </a:r>
            <a:r>
              <a:rPr lang="it-IT" b="1" dirty="0" err="1"/>
              <a:t>concept</a:t>
            </a:r>
            <a:r>
              <a:rPr lang="it-IT" b="1" dirty="0"/>
              <a:t> of </a:t>
            </a:r>
            <a:r>
              <a:rPr lang="it-IT" b="1" dirty="0" err="1"/>
              <a:t>EMODnet</a:t>
            </a:r>
            <a:r>
              <a:rPr lang="it-IT" b="1" dirty="0"/>
              <a:t> Sea-</a:t>
            </a:r>
            <a:r>
              <a:rPr lang="it-IT" b="1" dirty="0" err="1"/>
              <a:t>Basin</a:t>
            </a:r>
            <a:r>
              <a:rPr lang="it-IT" b="1" dirty="0"/>
              <a:t> </a:t>
            </a:r>
            <a:r>
              <a:rPr lang="it-IT" b="1" dirty="0" err="1"/>
              <a:t>Checkpoints</a:t>
            </a:r>
            <a:r>
              <a:rPr lang="it-IT" b="1" dirty="0"/>
              <a:t> </a:t>
            </a:r>
            <a:r>
              <a:rPr lang="it-IT" dirty="0" err="1"/>
              <a:t>was</a:t>
            </a:r>
            <a:r>
              <a:rPr lang="it-IT" dirty="0"/>
              <a:t> </a:t>
            </a:r>
            <a:r>
              <a:rPr lang="it-IT" dirty="0" err="1"/>
              <a:t>introduced</a:t>
            </a:r>
            <a:r>
              <a:rPr lang="it-IT" dirty="0"/>
              <a:t> </a:t>
            </a:r>
            <a:r>
              <a:rPr lang="it-IT" dirty="0" err="1"/>
              <a:t>within</a:t>
            </a:r>
            <a:r>
              <a:rPr lang="it-IT" dirty="0"/>
              <a:t> the Green </a:t>
            </a:r>
            <a:r>
              <a:rPr lang="it-IT" dirty="0" err="1"/>
              <a:t>Paper</a:t>
            </a:r>
            <a:r>
              <a:rPr lang="it-IT" dirty="0"/>
              <a:t> 'Marine Knowledge 2020: from </a:t>
            </a:r>
            <a:r>
              <a:rPr lang="it-IT" dirty="0" err="1"/>
              <a:t>seabed</a:t>
            </a:r>
            <a:r>
              <a:rPr lang="it-IT" dirty="0"/>
              <a:t> </a:t>
            </a:r>
            <a:r>
              <a:rPr lang="it-IT" dirty="0" err="1"/>
              <a:t>mapping</a:t>
            </a:r>
            <a:r>
              <a:rPr lang="it-IT" dirty="0"/>
              <a:t> to </a:t>
            </a:r>
            <a:r>
              <a:rPr lang="it-IT" dirty="0" err="1"/>
              <a:t>ocean</a:t>
            </a:r>
            <a:r>
              <a:rPr lang="it-IT" dirty="0"/>
              <a:t> </a:t>
            </a:r>
            <a:r>
              <a:rPr lang="it-IT" dirty="0" err="1"/>
              <a:t>forecasting</a:t>
            </a:r>
            <a:r>
              <a:rPr lang="it-IT" dirty="0"/>
              <a:t>' (COM-2012-437). In </a:t>
            </a:r>
            <a:r>
              <a:rPr lang="it-IT" dirty="0" err="1"/>
              <a:t>spite</a:t>
            </a:r>
            <a:r>
              <a:rPr lang="it-IT" dirty="0"/>
              <a:t> of EU </a:t>
            </a:r>
            <a:r>
              <a:rPr lang="it-IT" dirty="0" err="1"/>
              <a:t>initiatives</a:t>
            </a:r>
            <a:r>
              <a:rPr lang="it-IT" dirty="0"/>
              <a:t> </a:t>
            </a:r>
            <a:r>
              <a:rPr lang="it-IT" dirty="0" err="1"/>
              <a:t>such</a:t>
            </a:r>
            <a:r>
              <a:rPr lang="it-IT" dirty="0"/>
              <a:t> </a:t>
            </a:r>
            <a:r>
              <a:rPr lang="it-IT" dirty="0" err="1"/>
              <a:t>as</a:t>
            </a:r>
            <a:r>
              <a:rPr lang="it-IT" dirty="0"/>
              <a:t> </a:t>
            </a:r>
            <a:r>
              <a:rPr lang="it-IT" dirty="0" err="1"/>
              <a:t>EMODnet</a:t>
            </a:r>
            <a:r>
              <a:rPr lang="it-IT" dirty="0"/>
              <a:t>, </a:t>
            </a:r>
            <a:r>
              <a:rPr lang="it-IT" dirty="0" err="1"/>
              <a:t>Copernicus</a:t>
            </a:r>
            <a:r>
              <a:rPr lang="it-IT" dirty="0"/>
              <a:t> and Data Collection Framework (DCF) for </a:t>
            </a:r>
            <a:r>
              <a:rPr lang="it-IT" dirty="0" err="1"/>
              <a:t>Fisheries</a:t>
            </a:r>
            <a:r>
              <a:rPr lang="it-IT" dirty="0"/>
              <a:t> to </a:t>
            </a:r>
            <a:r>
              <a:rPr lang="it-IT" dirty="0" err="1"/>
              <a:t>deliver</a:t>
            </a:r>
            <a:r>
              <a:rPr lang="it-IT" dirty="0"/>
              <a:t> </a:t>
            </a:r>
            <a:r>
              <a:rPr lang="it-IT" dirty="0" err="1"/>
              <a:t>seamless</a:t>
            </a:r>
            <a:r>
              <a:rPr lang="it-IT" dirty="0"/>
              <a:t> </a:t>
            </a:r>
            <a:r>
              <a:rPr lang="it-IT" dirty="0" err="1"/>
              <a:t>layers</a:t>
            </a:r>
            <a:r>
              <a:rPr lang="it-IT" dirty="0"/>
              <a:t> of marine data </a:t>
            </a:r>
            <a:r>
              <a:rPr lang="it-IT" dirty="0" err="1"/>
              <a:t>across</a:t>
            </a:r>
            <a:r>
              <a:rPr lang="it-IT" dirty="0"/>
              <a:t> </a:t>
            </a:r>
            <a:r>
              <a:rPr lang="it-IT" dirty="0" err="1"/>
              <a:t>national</a:t>
            </a:r>
            <a:r>
              <a:rPr lang="it-IT" dirty="0"/>
              <a:t> </a:t>
            </a:r>
            <a:r>
              <a:rPr lang="it-IT" dirty="0" err="1"/>
              <a:t>boundaries</a:t>
            </a:r>
            <a:r>
              <a:rPr lang="it-IT" dirty="0"/>
              <a:t>, </a:t>
            </a:r>
            <a:r>
              <a:rPr lang="it-IT" dirty="0" err="1"/>
              <a:t>there</a:t>
            </a:r>
            <a:r>
              <a:rPr lang="it-IT" dirty="0"/>
              <a:t> are </a:t>
            </a:r>
            <a:r>
              <a:rPr lang="it-IT" dirty="0" err="1"/>
              <a:t>still</a:t>
            </a:r>
            <a:r>
              <a:rPr lang="it-IT" dirty="0"/>
              <a:t> </a:t>
            </a:r>
            <a:r>
              <a:rPr lang="it-IT" dirty="0" err="1"/>
              <a:t>shortcomings</a:t>
            </a:r>
            <a:r>
              <a:rPr lang="it-IT" dirty="0"/>
              <a:t> with the </a:t>
            </a:r>
            <a:r>
              <a:rPr lang="it-IT" dirty="0" err="1"/>
              <a:t>availability</a:t>
            </a:r>
            <a:r>
              <a:rPr lang="it-IT" dirty="0"/>
              <a:t> and </a:t>
            </a:r>
            <a:r>
              <a:rPr lang="it-IT" dirty="0" err="1"/>
              <a:t>accessibility</a:t>
            </a:r>
            <a:r>
              <a:rPr lang="it-IT" dirty="0"/>
              <a:t> of EU marine data. Data </a:t>
            </a:r>
            <a:r>
              <a:rPr lang="it-IT" dirty="0" err="1"/>
              <a:t>collections</a:t>
            </a:r>
            <a:r>
              <a:rPr lang="it-IT" dirty="0"/>
              <a:t> </a:t>
            </a:r>
            <a:r>
              <a:rPr lang="it-IT" dirty="0" err="1"/>
              <a:t>have</a:t>
            </a:r>
            <a:r>
              <a:rPr lang="it-IT" dirty="0"/>
              <a:t> </a:t>
            </a:r>
            <a:r>
              <a:rPr lang="it-IT" dirty="0" err="1"/>
              <a:t>been</a:t>
            </a:r>
            <a:r>
              <a:rPr lang="it-IT" dirty="0"/>
              <a:t> </a:t>
            </a:r>
            <a:r>
              <a:rPr lang="it-IT" dirty="0" err="1"/>
              <a:t>largely</a:t>
            </a:r>
            <a:r>
              <a:rPr lang="it-IT" dirty="0"/>
              <a:t> put in </a:t>
            </a:r>
            <a:r>
              <a:rPr lang="it-IT" dirty="0" err="1"/>
              <a:t>place</a:t>
            </a:r>
            <a:r>
              <a:rPr lang="it-IT" dirty="0"/>
              <a:t> for </a:t>
            </a:r>
            <a:r>
              <a:rPr lang="it-IT" dirty="0" err="1"/>
              <a:t>specific</a:t>
            </a:r>
            <a:r>
              <a:rPr lang="it-IT" dirty="0"/>
              <a:t> and/or </a:t>
            </a:r>
            <a:r>
              <a:rPr lang="it-IT" dirty="0" err="1"/>
              <a:t>national</a:t>
            </a:r>
            <a:r>
              <a:rPr lang="it-IT" dirty="0"/>
              <a:t> </a:t>
            </a:r>
            <a:r>
              <a:rPr lang="it-IT" dirty="0" err="1"/>
              <a:t>purposes</a:t>
            </a:r>
            <a:r>
              <a:rPr lang="it-IT" dirty="0"/>
              <a:t>. </a:t>
            </a:r>
            <a:r>
              <a:rPr lang="it-IT" dirty="0" err="1"/>
              <a:t>There</a:t>
            </a:r>
            <a:r>
              <a:rPr lang="it-IT" dirty="0"/>
              <a:t> </a:t>
            </a:r>
            <a:r>
              <a:rPr lang="it-IT" dirty="0" err="1"/>
              <a:t>is</a:t>
            </a:r>
            <a:r>
              <a:rPr lang="it-IT" dirty="0"/>
              <a:t> </a:t>
            </a:r>
            <a:r>
              <a:rPr lang="it-IT" dirty="0" err="1"/>
              <a:t>still</a:t>
            </a:r>
            <a:r>
              <a:rPr lang="it-IT" dirty="0"/>
              <a:t> an </a:t>
            </a:r>
            <a:r>
              <a:rPr lang="it-IT" dirty="0" err="1"/>
              <a:t>approximate</a:t>
            </a:r>
            <a:r>
              <a:rPr lang="it-IT" dirty="0"/>
              <a:t> </a:t>
            </a:r>
            <a:r>
              <a:rPr lang="it-IT" dirty="0" err="1"/>
              <a:t>overview</a:t>
            </a:r>
            <a:r>
              <a:rPr lang="it-IT" dirty="0"/>
              <a:t> on a </a:t>
            </a:r>
            <a:r>
              <a:rPr lang="it-IT" dirty="0" err="1"/>
              <a:t>sea-basin</a:t>
            </a:r>
            <a:r>
              <a:rPr lang="it-IT" dirty="0"/>
              <a:t> scale of gaps and </a:t>
            </a:r>
            <a:r>
              <a:rPr lang="it-IT" dirty="0" err="1"/>
              <a:t>duplications</a:t>
            </a:r>
            <a:r>
              <a:rPr lang="it-IT" dirty="0"/>
              <a:t> and </a:t>
            </a:r>
            <a:r>
              <a:rPr lang="it-IT" dirty="0" err="1"/>
              <a:t>there</a:t>
            </a:r>
            <a:r>
              <a:rPr lang="it-IT" dirty="0"/>
              <a:t> </a:t>
            </a:r>
            <a:r>
              <a:rPr lang="it-IT" dirty="0" err="1"/>
              <a:t>is</a:t>
            </a:r>
            <a:r>
              <a:rPr lang="it-IT" dirty="0"/>
              <a:t> no </a:t>
            </a:r>
            <a:r>
              <a:rPr lang="it-IT" dirty="0" err="1"/>
              <a:t>overall</a:t>
            </a:r>
            <a:r>
              <a:rPr lang="it-IT" dirty="0"/>
              <a:t> </a:t>
            </a:r>
            <a:r>
              <a:rPr lang="it-IT" dirty="0" err="1"/>
              <a:t>view</a:t>
            </a:r>
            <a:r>
              <a:rPr lang="it-IT" dirty="0"/>
              <a:t> of </a:t>
            </a:r>
            <a:r>
              <a:rPr lang="it-IT" dirty="0" err="1"/>
              <a:t>what</a:t>
            </a:r>
            <a:r>
              <a:rPr lang="it-IT" dirty="0"/>
              <a:t> the </a:t>
            </a:r>
            <a:r>
              <a:rPr lang="it-IT" dirty="0" err="1"/>
              <a:t>priorities</a:t>
            </a:r>
            <a:r>
              <a:rPr lang="it-IT" dirty="0"/>
              <a:t> are for </a:t>
            </a:r>
            <a:r>
              <a:rPr lang="it-IT" dirty="0" err="1"/>
              <a:t>further</a:t>
            </a:r>
            <a:r>
              <a:rPr lang="it-IT" dirty="0"/>
              <a:t> data </a:t>
            </a:r>
            <a:r>
              <a:rPr lang="it-IT" dirty="0" err="1"/>
              <a:t>collection</a:t>
            </a:r>
            <a:r>
              <a:rPr lang="it-IT" dirty="0"/>
              <a:t> or </a:t>
            </a:r>
            <a:r>
              <a:rPr lang="it-IT" dirty="0" err="1"/>
              <a:t>assembly</a:t>
            </a:r>
            <a:r>
              <a:rPr lang="it-IT" dirty="0"/>
              <a:t>. </a:t>
            </a:r>
            <a:r>
              <a:rPr lang="it-IT" dirty="0" err="1"/>
              <a:t>Thus</a:t>
            </a:r>
            <a:r>
              <a:rPr lang="it-IT" dirty="0"/>
              <a:t> the </a:t>
            </a:r>
            <a:r>
              <a:rPr lang="it-IT" dirty="0" err="1"/>
              <a:t>EMODnet</a:t>
            </a:r>
            <a:r>
              <a:rPr lang="it-IT" dirty="0"/>
              <a:t> Checkpoint </a:t>
            </a:r>
            <a:r>
              <a:rPr lang="it-IT" dirty="0" err="1"/>
              <a:t>initiative</a:t>
            </a:r>
            <a:r>
              <a:rPr lang="it-IT" dirty="0"/>
              <a:t> </a:t>
            </a:r>
            <a:r>
              <a:rPr lang="it-IT" dirty="0" err="1"/>
              <a:t>will</a:t>
            </a:r>
            <a:r>
              <a:rPr lang="it-IT" dirty="0"/>
              <a:t> </a:t>
            </a:r>
            <a:r>
              <a:rPr lang="it-IT" dirty="0" err="1"/>
              <a:t>begin</a:t>
            </a:r>
            <a:r>
              <a:rPr lang="it-IT" dirty="0"/>
              <a:t> to link </a:t>
            </a:r>
            <a:r>
              <a:rPr lang="it-IT" dirty="0" err="1"/>
              <a:t>all</a:t>
            </a:r>
            <a:r>
              <a:rPr lang="it-IT" dirty="0"/>
              <a:t> </a:t>
            </a:r>
            <a:r>
              <a:rPr lang="it-IT" dirty="0" err="1"/>
              <a:t>existing</a:t>
            </a:r>
            <a:r>
              <a:rPr lang="it-IT" dirty="0"/>
              <a:t> </a:t>
            </a:r>
            <a:r>
              <a:rPr lang="it-IT" dirty="0" err="1"/>
              <a:t>monitoring</a:t>
            </a:r>
            <a:r>
              <a:rPr lang="it-IT" dirty="0"/>
              <a:t> data </a:t>
            </a:r>
            <a:r>
              <a:rPr lang="it-IT" dirty="0" err="1"/>
              <a:t>at</a:t>
            </a:r>
            <a:r>
              <a:rPr lang="it-IT" dirty="0"/>
              <a:t> the </a:t>
            </a:r>
            <a:r>
              <a:rPr lang="it-IT" dirty="0" err="1"/>
              <a:t>level</a:t>
            </a:r>
            <a:r>
              <a:rPr lang="it-IT" dirty="0"/>
              <a:t> of the Sea </a:t>
            </a:r>
            <a:r>
              <a:rPr lang="it-IT" dirty="0" err="1"/>
              <a:t>Basin</a:t>
            </a:r>
            <a:r>
              <a:rPr lang="it-IT" dirty="0"/>
              <a:t> and </a:t>
            </a:r>
            <a:r>
              <a:rPr lang="it-IT" dirty="0" err="1"/>
              <a:t>assess</a:t>
            </a:r>
            <a:r>
              <a:rPr lang="it-IT" dirty="0"/>
              <a:t> </a:t>
            </a:r>
            <a:r>
              <a:rPr lang="it-IT" dirty="0" err="1"/>
              <a:t>them</a:t>
            </a:r>
            <a:r>
              <a:rPr lang="it-IT" dirty="0"/>
              <a:t> in </a:t>
            </a:r>
            <a:r>
              <a:rPr lang="it-IT" dirty="0" err="1"/>
              <a:t>order</a:t>
            </a:r>
            <a:r>
              <a:rPr lang="it-IT" dirty="0"/>
              <a:t> to </a:t>
            </a:r>
            <a:r>
              <a:rPr lang="it-IT" dirty="0" err="1"/>
              <a:t>define</a:t>
            </a:r>
            <a:r>
              <a:rPr lang="it-IT" dirty="0"/>
              <a:t> </a:t>
            </a:r>
            <a:r>
              <a:rPr lang="it-IT" dirty="0" err="1"/>
              <a:t>their</a:t>
            </a:r>
            <a:r>
              <a:rPr lang="it-IT" dirty="0"/>
              <a:t> future </a:t>
            </a:r>
            <a:r>
              <a:rPr lang="it-IT" dirty="0" err="1"/>
              <a:t>improvements</a:t>
            </a:r>
            <a:r>
              <a:rPr lang="it-IT" dirty="0"/>
              <a:t>. </a:t>
            </a:r>
            <a:endParaRPr lang="en-US" dirty="0"/>
          </a:p>
          <a:p>
            <a:endParaRPr lang="en-US" dirty="0"/>
          </a:p>
        </p:txBody>
      </p:sp>
      <p:sp>
        <p:nvSpPr>
          <p:cNvPr id="4" name="Slide Number Placeholder 3"/>
          <p:cNvSpPr>
            <a:spLocks noGrp="1"/>
          </p:cNvSpPr>
          <p:nvPr>
            <p:ph type="sldNum" sz="quarter" idx="10"/>
          </p:nvPr>
        </p:nvSpPr>
        <p:spPr/>
        <p:txBody>
          <a:bodyPr/>
          <a:lstStyle/>
          <a:p>
            <a:fld id="{17721BAF-A205-9B42-8F43-439E84FC77A1}" type="slidenum">
              <a:rPr lang="en-US" smtClean="0"/>
              <a:t>5</a:t>
            </a:fld>
            <a:endParaRPr lang="en-US"/>
          </a:p>
        </p:txBody>
      </p:sp>
    </p:spTree>
    <p:extLst>
      <p:ext uri="{BB962C8B-B14F-4D97-AF65-F5344CB8AC3E}">
        <p14:creationId xmlns:p14="http://schemas.microsoft.com/office/powerpoint/2010/main" val="328391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21BAF-A205-9B42-8F43-439E84FC77A1}" type="slidenum">
              <a:rPr lang="en-US" smtClean="0"/>
              <a:t>7</a:t>
            </a:fld>
            <a:endParaRPr lang="en-US"/>
          </a:p>
        </p:txBody>
      </p:sp>
    </p:spTree>
    <p:extLst>
      <p:ext uri="{BB962C8B-B14F-4D97-AF65-F5344CB8AC3E}">
        <p14:creationId xmlns:p14="http://schemas.microsoft.com/office/powerpoint/2010/main" val="645586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Additional experts’ judgment on Targeted Products quality and usability according to the identified gaps in the upstream datasets </a:t>
            </a:r>
            <a:r>
              <a:rPr lang="en-GB" sz="1200" dirty="0">
                <a:sym typeface="Wingdings"/>
              </a:rPr>
              <a:t> </a:t>
            </a:r>
            <a:r>
              <a:rPr lang="en-GB" sz="1200" dirty="0"/>
              <a:t>important verification of the implemented methodology and a unique critical approach to products evaluation.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Gaps of the monitoring system at the basin scales in view of the 7 prescribed Challenges emerged from the combined analysis of availability and appropriateness indicators.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8</a:t>
            </a:fld>
            <a:endParaRPr lang="nl-BE"/>
          </a:p>
        </p:txBody>
      </p:sp>
    </p:spTree>
    <p:extLst>
      <p:ext uri="{BB962C8B-B14F-4D97-AF65-F5344CB8AC3E}">
        <p14:creationId xmlns:p14="http://schemas.microsoft.com/office/powerpoint/2010/main" val="725029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results of both SCENARIOS show that after 30-40 hours almost all the released, non-evaporated oil (Figure 7 red line) arrived on the coast, mainly due to the persistent north-westerly winds and currents. The high percentage of free oil on the coast (potentially capable of returning to the sea) shown by both SCENARIOS indicates the possibility of prolonged and extended coastal impacts for up to 72 hours.</a:t>
            </a:r>
            <a:endParaRPr lang="it-I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t>
            </a:r>
            <a:r>
              <a:rPr lang="en-GB" sz="1200" b="1" kern="1200" dirty="0">
                <a:solidFill>
                  <a:schemeClr val="tx1"/>
                </a:solidFill>
                <a:effectLst/>
                <a:latin typeface="+mn-lt"/>
                <a:ea typeface="+mn-ea"/>
                <a:cs typeface="+mn-cs"/>
              </a:rPr>
              <a:t>SCENARIO 1,</a:t>
            </a:r>
            <a:r>
              <a:rPr lang="en-GB" sz="1200" kern="1200" dirty="0">
                <a:solidFill>
                  <a:schemeClr val="tx1"/>
                </a:solidFill>
                <a:effectLst/>
                <a:latin typeface="+mn-lt"/>
                <a:ea typeface="+mn-ea"/>
                <a:cs typeface="+mn-cs"/>
              </a:rPr>
              <a:t> about 30% of the oil evaporated in the first 8 hours and more than 50% evaporated within 30 hours. In </a:t>
            </a:r>
            <a:r>
              <a:rPr lang="en-GB" sz="1200" b="1" kern="1200" dirty="0">
                <a:solidFill>
                  <a:schemeClr val="tx1"/>
                </a:solidFill>
                <a:effectLst/>
                <a:latin typeface="+mn-lt"/>
                <a:ea typeface="+mn-ea"/>
                <a:cs typeface="+mn-cs"/>
              </a:rPr>
              <a:t>SCENARIO 2,</a:t>
            </a:r>
            <a:r>
              <a:rPr lang="en-GB" sz="1200" kern="1200" dirty="0">
                <a:solidFill>
                  <a:schemeClr val="tx1"/>
                </a:solidFill>
                <a:effectLst/>
                <a:latin typeface="+mn-lt"/>
                <a:ea typeface="+mn-ea"/>
                <a:cs typeface="+mn-cs"/>
              </a:rPr>
              <a:t> 40% of the oil evaporated in the first 8 hours, increasing to 60% after 72 hours. The length of the coastal strip impacted by the oil leak is 3.55 km after 40 hours.</a:t>
            </a:r>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721BAF-A205-9B42-8F43-439E84FC77A1}" type="slidenum">
              <a:rPr lang="en-US" smtClean="0"/>
              <a:t>12</a:t>
            </a:fld>
            <a:endParaRPr lang="en-US"/>
          </a:p>
        </p:txBody>
      </p:sp>
    </p:spTree>
    <p:extLst>
      <p:ext uri="{BB962C8B-B14F-4D97-AF65-F5344CB8AC3E}">
        <p14:creationId xmlns:p14="http://schemas.microsoft.com/office/powerpoint/2010/main" val="179089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200" kern="1200" dirty="0">
                <a:solidFill>
                  <a:schemeClr val="tx1"/>
                </a:solidFill>
                <a:latin typeface="Arial" charset="0"/>
                <a:ea typeface="ＭＳ Ｐゴシック" charset="0"/>
                <a:cs typeface="+mn-cs"/>
              </a:rPr>
              <a:t>‘</a:t>
            </a:r>
            <a:r>
              <a:rPr lang="it-IT" sz="1200" b="1" kern="1200" dirty="0" err="1">
                <a:solidFill>
                  <a:schemeClr val="tx1"/>
                </a:solidFill>
                <a:latin typeface="Arial" charset="0"/>
                <a:ea typeface="ＭＳ Ｐゴシック" charset="0"/>
                <a:cs typeface="+mn-cs"/>
              </a:rPr>
              <a:t>Universe</a:t>
            </a:r>
            <a:r>
              <a:rPr lang="it-IT" sz="1200" b="1" kern="1200" dirty="0">
                <a:solidFill>
                  <a:schemeClr val="tx1"/>
                </a:solidFill>
                <a:latin typeface="Arial" charset="0"/>
                <a:ea typeface="ＭＳ Ｐゴシック" charset="0"/>
                <a:cs typeface="+mn-cs"/>
              </a:rPr>
              <a:t> </a:t>
            </a:r>
            <a:r>
              <a:rPr lang="it-IT" sz="1200" b="1" kern="1200" dirty="0" err="1">
                <a:solidFill>
                  <a:schemeClr val="tx1"/>
                </a:solidFill>
                <a:latin typeface="Arial" charset="0"/>
                <a:ea typeface="ＭＳ Ｐゴシック" charset="0"/>
                <a:cs typeface="+mn-cs"/>
              </a:rPr>
              <a:t>of</a:t>
            </a:r>
            <a:r>
              <a:rPr lang="it-IT" sz="1200" b="1" kern="1200" dirty="0">
                <a:solidFill>
                  <a:schemeClr val="tx1"/>
                </a:solidFill>
                <a:latin typeface="Arial" charset="0"/>
                <a:ea typeface="ＭＳ Ｐゴシック" charset="0"/>
                <a:cs typeface="+mn-cs"/>
              </a:rPr>
              <a:t> </a:t>
            </a:r>
            <a:r>
              <a:rPr lang="it-IT" sz="1200" b="1" kern="1200" dirty="0" err="1">
                <a:solidFill>
                  <a:schemeClr val="tx1"/>
                </a:solidFill>
                <a:latin typeface="Arial" charset="0"/>
                <a:ea typeface="ＭＳ Ｐゴシック" charset="0"/>
                <a:cs typeface="+mn-cs"/>
              </a:rPr>
              <a:t>Discourse</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defined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as</a:t>
            </a:r>
            <a:r>
              <a:rPr lang="it-IT" sz="1200" kern="1200" dirty="0">
                <a:solidFill>
                  <a:schemeClr val="tx1"/>
                </a:solidFill>
                <a:latin typeface="Arial" charset="0"/>
                <a:ea typeface="ＭＳ Ｐゴシック" charset="0"/>
                <a:cs typeface="+mn-cs"/>
              </a:rPr>
              <a:t> a ‘</a:t>
            </a:r>
            <a:r>
              <a:rPr lang="it-IT" sz="1200" kern="1200" dirty="0" err="1">
                <a:solidFill>
                  <a:schemeClr val="tx1"/>
                </a:solidFill>
                <a:latin typeface="Arial" charset="0"/>
                <a:ea typeface="ＭＳ Ｐゴシック" charset="0"/>
                <a:cs typeface="+mn-cs"/>
              </a:rPr>
              <a:t>view</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real</a:t>
            </a:r>
            <a:r>
              <a:rPr lang="it-IT" sz="1200" kern="1200" dirty="0">
                <a:solidFill>
                  <a:schemeClr val="tx1"/>
                </a:solidFill>
                <a:latin typeface="Arial" charset="0"/>
                <a:ea typeface="ＭＳ Ｐゴシック" charset="0"/>
                <a:cs typeface="+mn-cs"/>
              </a:rPr>
              <a:t> or </a:t>
            </a:r>
            <a:r>
              <a:rPr lang="it-IT" sz="1200" kern="1200" dirty="0" err="1">
                <a:solidFill>
                  <a:schemeClr val="tx1"/>
                </a:solidFill>
                <a:latin typeface="Arial" charset="0"/>
                <a:ea typeface="ＭＳ Ｐゴシック" charset="0"/>
                <a:cs typeface="+mn-cs"/>
              </a:rPr>
              <a:t>hypothetical</a:t>
            </a:r>
            <a:r>
              <a:rPr lang="it-IT" sz="1200" kern="1200" dirty="0">
                <a:solidFill>
                  <a:schemeClr val="tx1"/>
                </a:solidFill>
                <a:latin typeface="Arial" charset="0"/>
                <a:ea typeface="ＭＳ Ｐゴシック" charset="0"/>
                <a:cs typeface="+mn-cs"/>
              </a:rPr>
              <a:t> world </a:t>
            </a:r>
            <a:r>
              <a:rPr lang="it-IT" sz="1200" kern="1200" dirty="0" err="1">
                <a:solidFill>
                  <a:schemeClr val="tx1"/>
                </a:solidFill>
                <a:latin typeface="Arial" charset="0"/>
                <a:ea typeface="ＭＳ Ｐゴシック" charset="0"/>
                <a:cs typeface="+mn-cs"/>
              </a:rPr>
              <a:t>that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includes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everything</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interest</a:t>
            </a:r>
            <a:r>
              <a:rPr lang="it-IT" sz="1200" kern="1200" dirty="0">
                <a:solidFill>
                  <a:schemeClr val="tx1"/>
                </a:solidFill>
                <a:latin typeface="Arial" charset="0"/>
                <a:ea typeface="ＭＳ Ｐゴシック" charset="0"/>
                <a:cs typeface="+mn-cs"/>
              </a:rPr>
              <a:t>’ (ISO 19101). The </a:t>
            </a:r>
            <a:r>
              <a:rPr lang="it-IT" sz="1200" kern="1200" dirty="0" err="1">
                <a:solidFill>
                  <a:schemeClr val="tx1"/>
                </a:solidFill>
                <a:latin typeface="Arial" charset="0"/>
                <a:ea typeface="ＭＳ Ｐゴシック" charset="0"/>
                <a:cs typeface="+mn-cs"/>
              </a:rPr>
              <a:t>concept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behind</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quality</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a </a:t>
            </a:r>
            <a:r>
              <a:rPr lang="it-IT" sz="1200" kern="1200" dirty="0" err="1">
                <a:solidFill>
                  <a:schemeClr val="tx1"/>
                </a:solidFill>
                <a:latin typeface="Arial" charset="0"/>
                <a:ea typeface="ＭＳ Ｐゴシック" charset="0"/>
                <a:cs typeface="+mn-cs"/>
              </a:rPr>
              <a:t>dataset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from</a:t>
            </a:r>
            <a:r>
              <a:rPr lang="it-IT" sz="1200" kern="1200" dirty="0">
                <a:solidFill>
                  <a:schemeClr val="tx1"/>
                </a:solidFill>
                <a:latin typeface="Arial" charset="0"/>
                <a:ea typeface="ＭＳ Ｐゴシック" charset="0"/>
                <a:cs typeface="+mn-cs"/>
              </a:rPr>
              <a:t> a </a:t>
            </a:r>
            <a:r>
              <a:rPr lang="it-IT" sz="1200" kern="1200" dirty="0" err="1">
                <a:solidFill>
                  <a:schemeClr val="tx1"/>
                </a:solidFill>
                <a:latin typeface="Arial" charset="0"/>
                <a:ea typeface="ＭＳ Ｐゴシック" charset="0"/>
                <a:cs typeface="+mn-cs"/>
              </a:rPr>
              <a:t>producer</a:t>
            </a:r>
            <a:r>
              <a:rPr lang="it-IT" sz="1200" kern="1200" dirty="0">
                <a:solidFill>
                  <a:schemeClr val="tx1"/>
                </a:solidFill>
                <a:latin typeface="Arial" charset="0"/>
                <a:ea typeface="ＭＳ Ｐゴシック" charset="0"/>
                <a:cs typeface="+mn-cs"/>
              </a:rPr>
              <a:t> and a </a:t>
            </a:r>
            <a:r>
              <a:rPr lang="it-IT" sz="1200" kern="1200" dirty="0" err="1">
                <a:solidFill>
                  <a:schemeClr val="tx1"/>
                </a:solidFill>
                <a:latin typeface="Arial" charset="0"/>
                <a:ea typeface="ＭＳ Ｐゴシック" charset="0"/>
                <a:cs typeface="+mn-cs"/>
              </a:rPr>
              <a:t>user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point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view</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shown</a:t>
            </a:r>
            <a:r>
              <a:rPr lang="it-IT" sz="1200" kern="1200" dirty="0">
                <a:solidFill>
                  <a:schemeClr val="tx1"/>
                </a:solidFill>
                <a:latin typeface="Arial" charset="0"/>
                <a:ea typeface="ＭＳ Ｐゴシック" charset="0"/>
                <a:cs typeface="+mn-cs"/>
              </a:rPr>
              <a:t> in Figure 1.1.</a:t>
            </a:r>
          </a:p>
          <a:p>
            <a:pPr marL="0" marR="0" indent="0" algn="l" defTabSz="914400" rtl="0" eaLnBrk="0" fontAlgn="base" latinLnBrk="0" hangingPunct="0">
              <a:lnSpc>
                <a:spcPct val="100000"/>
              </a:lnSpc>
              <a:spcBef>
                <a:spcPct val="30000"/>
              </a:spcBef>
              <a:spcAft>
                <a:spcPct val="0"/>
              </a:spcAft>
              <a:buClrTx/>
              <a:buSzTx/>
              <a:buFontTx/>
              <a:buNone/>
              <a:tabLst/>
              <a:defRPr/>
            </a:pPr>
            <a:r>
              <a:rPr lang="it-IT" sz="1200" kern="1200" dirty="0">
                <a:solidFill>
                  <a:schemeClr val="tx1"/>
                </a:solidFill>
                <a:latin typeface="Arial" charset="0"/>
                <a:ea typeface="ＭＳ Ｐゴシック" charset="0"/>
                <a:cs typeface="+mn-cs"/>
              </a:rPr>
              <a:t> In the </a:t>
            </a:r>
            <a:r>
              <a:rPr lang="it-IT" sz="1200" kern="1200" dirty="0" err="1">
                <a:solidFill>
                  <a:schemeClr val="tx1"/>
                </a:solidFill>
                <a:latin typeface="Arial" charset="0"/>
                <a:ea typeface="ＭＳ Ｐゴシック" charset="0"/>
                <a:cs typeface="+mn-cs"/>
              </a:rPr>
              <a:t>CheckPoint</a:t>
            </a:r>
            <a:r>
              <a:rPr lang="it-IT" sz="1200" kern="1200" dirty="0">
                <a:solidFill>
                  <a:schemeClr val="tx1"/>
                </a:solidFill>
                <a:latin typeface="Arial" charset="0"/>
                <a:ea typeface="ＭＳ Ｐゴシック" charset="0"/>
                <a:cs typeface="+mn-cs"/>
              </a:rPr>
              <a:t> case, the </a:t>
            </a:r>
            <a:r>
              <a:rPr lang="it-IT" sz="1200" kern="1200" dirty="0" err="1">
                <a:solidFill>
                  <a:schemeClr val="tx1"/>
                </a:solidFill>
                <a:latin typeface="Arial" charset="0"/>
                <a:ea typeface="ＭＳ Ｐゴシック" charset="0"/>
                <a:cs typeface="+mn-cs"/>
              </a:rPr>
              <a:t>universe</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discourse</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provides</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model</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to</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assess</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effectiveness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a </a:t>
            </a:r>
            <a:r>
              <a:rPr lang="it-IT" sz="1200" kern="1200" dirty="0" err="1">
                <a:solidFill>
                  <a:schemeClr val="tx1"/>
                </a:solidFill>
                <a:latin typeface="Arial" charset="0"/>
                <a:ea typeface="ＭＳ Ｐゴシック" charset="0"/>
                <a:cs typeface="+mn-cs"/>
              </a:rPr>
              <a:t>monitoring</a:t>
            </a:r>
            <a:r>
              <a:rPr lang="it-IT" sz="1200" kern="1200" dirty="0">
                <a:solidFill>
                  <a:schemeClr val="tx1"/>
                </a:solidFill>
                <a:latin typeface="Arial" charset="0"/>
                <a:ea typeface="ＭＳ Ｐゴシック" charset="0"/>
                <a:cs typeface="+mn-cs"/>
              </a:rPr>
              <a:t> system or data </a:t>
            </a:r>
            <a:r>
              <a:rPr lang="it-IT" sz="1200" kern="1200" dirty="0" err="1">
                <a:solidFill>
                  <a:schemeClr val="tx1"/>
                </a:solidFill>
                <a:latin typeface="Arial" charset="0"/>
                <a:ea typeface="ＭＳ Ｐゴシック" charset="0"/>
                <a:cs typeface="+mn-cs"/>
              </a:rPr>
              <a:t>collection</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strategy</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quality</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data and </a:t>
            </a:r>
            <a:r>
              <a:rPr lang="it-IT" sz="1200" kern="1200" dirty="0" err="1">
                <a:solidFill>
                  <a:schemeClr val="tx1"/>
                </a:solidFill>
                <a:latin typeface="Arial" charset="0"/>
                <a:ea typeface="ＭＳ Ｐゴシック" charset="0"/>
                <a:cs typeface="+mn-cs"/>
              </a:rPr>
              <a:t>quality</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services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that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fits</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user</a:t>
            </a:r>
            <a:r>
              <a:rPr lang="it-IT" sz="1200" kern="1200" dirty="0">
                <a:solidFill>
                  <a:schemeClr val="tx1"/>
                </a:solidFill>
                <a:latin typeface="Arial" charset="0"/>
                <a:ea typeface="ＭＳ Ｐゴシック" charset="0"/>
                <a:cs typeface="+mn-cs"/>
              </a:rPr>
              <a:t>’</a:t>
            </a:r>
            <a:r>
              <a:rPr lang="it-IT" sz="1200" kern="1200" dirty="0" err="1">
                <a:solidFill>
                  <a:schemeClr val="tx1"/>
                </a:solidFill>
                <a:latin typeface="Arial" charset="0"/>
                <a:ea typeface="ＭＳ Ｐゴシック" charset="0"/>
                <a:cs typeface="+mn-cs"/>
              </a:rPr>
              <a:t>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defined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requirements</a:t>
            </a:r>
            <a:r>
              <a:rPr lang="it-IT" sz="1200" kern="1200" dirty="0">
                <a:solidFill>
                  <a:schemeClr val="tx1"/>
                </a:solidFill>
                <a:latin typeface="Arial" charset="0"/>
                <a:ea typeface="ＭＳ Ｐゴシック" charset="0"/>
                <a:cs typeface="+mn-cs"/>
              </a:rPr>
              <a:t>, under </a:t>
            </a:r>
            <a:r>
              <a:rPr lang="it-IT" sz="1200" kern="1200" dirty="0" err="1">
                <a:solidFill>
                  <a:schemeClr val="tx1"/>
                </a:solidFill>
                <a:latin typeface="Arial" charset="0"/>
                <a:ea typeface="ＭＳ Ｐゴシック" charset="0"/>
                <a:cs typeface="+mn-cs"/>
              </a:rPr>
              <a:t>specified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operational</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conditions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represented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by</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Challenges</a:t>
            </a:r>
            <a:r>
              <a:rPr lang="it-IT" sz="1200" kern="1200" dirty="0">
                <a:solidFill>
                  <a:schemeClr val="tx1"/>
                </a:solidFill>
                <a:latin typeface="Arial" charset="0"/>
                <a:ea typeface="ＭＳ Ｐゴシック" charset="0"/>
                <a:cs typeface="+mn-cs"/>
              </a:rPr>
              <a:t>). </a:t>
            </a:r>
          </a:p>
          <a:p>
            <a:r>
              <a:rPr lang="it-IT" sz="1200" i="1" kern="1200" dirty="0">
                <a:solidFill>
                  <a:schemeClr val="tx1"/>
                </a:solidFill>
                <a:latin typeface="Arial" charset="0"/>
                <a:ea typeface="ＭＳ Ｐゴシック" charset="0"/>
                <a:cs typeface="+mn-cs"/>
              </a:rPr>
              <a:t>Fitness </a:t>
            </a:r>
            <a:r>
              <a:rPr lang="it-IT" sz="1200" i="1" kern="1200" dirty="0" err="1">
                <a:solidFill>
                  <a:schemeClr val="tx1"/>
                </a:solidFill>
                <a:latin typeface="Arial" charset="0"/>
                <a:ea typeface="ＭＳ Ｐゴシック" charset="0"/>
                <a:cs typeface="+mn-cs"/>
              </a:rPr>
              <a:t>for</a:t>
            </a:r>
            <a:r>
              <a:rPr lang="it-IT" sz="1200" i="1" kern="1200" dirty="0">
                <a:solidFill>
                  <a:schemeClr val="tx1"/>
                </a:solidFill>
                <a:latin typeface="Arial" charset="0"/>
                <a:ea typeface="ＭＳ Ｐゴシック" charset="0"/>
                <a:cs typeface="+mn-cs"/>
              </a:rPr>
              <a:t> </a:t>
            </a:r>
            <a:r>
              <a:rPr lang="it-IT" sz="1200" i="1" kern="1200" dirty="0" err="1">
                <a:solidFill>
                  <a:schemeClr val="tx1"/>
                </a:solidFill>
                <a:latin typeface="Arial" charset="0"/>
                <a:ea typeface="ＭＳ Ｐゴシック" charset="0"/>
                <a:cs typeface="+mn-cs"/>
              </a:rPr>
              <a:t>use</a:t>
            </a:r>
            <a:r>
              <a:rPr lang="it-IT" sz="1200" i="1"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different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from</a:t>
            </a:r>
            <a:r>
              <a:rPr lang="it-IT" sz="1200" kern="1200" dirty="0">
                <a:solidFill>
                  <a:schemeClr val="tx1"/>
                </a:solidFill>
                <a:latin typeface="Arial" charset="0"/>
                <a:ea typeface="ＭＳ Ｐゴシック" charset="0"/>
                <a:cs typeface="+mn-cs"/>
              </a:rPr>
              <a:t> </a:t>
            </a:r>
            <a:r>
              <a:rPr lang="it-IT" sz="1200" i="1" kern="1200" dirty="0">
                <a:solidFill>
                  <a:schemeClr val="tx1"/>
                </a:solidFill>
                <a:latin typeface="Arial" charset="0"/>
                <a:ea typeface="ＭＳ Ｐゴシック" charset="0"/>
                <a:cs typeface="+mn-cs"/>
              </a:rPr>
              <a:t>fitness </a:t>
            </a:r>
            <a:r>
              <a:rPr lang="it-IT" sz="1200" i="1" kern="1200" dirty="0" err="1">
                <a:solidFill>
                  <a:schemeClr val="tx1"/>
                </a:solidFill>
                <a:latin typeface="Arial" charset="0"/>
                <a:ea typeface="ＭＳ Ｐゴシック" charset="0"/>
                <a:cs typeface="+mn-cs"/>
              </a:rPr>
              <a:t>for</a:t>
            </a:r>
            <a:r>
              <a:rPr lang="it-IT" sz="1200" i="1" kern="1200" dirty="0">
                <a:solidFill>
                  <a:schemeClr val="tx1"/>
                </a:solidFill>
                <a:latin typeface="Arial" charset="0"/>
                <a:ea typeface="ＭＳ Ｐゴシック" charset="0"/>
                <a:cs typeface="+mn-cs"/>
              </a:rPr>
              <a:t> </a:t>
            </a:r>
            <a:r>
              <a:rPr lang="it-IT" sz="1200" i="1" kern="1200" dirty="0" err="1">
                <a:solidFill>
                  <a:schemeClr val="tx1"/>
                </a:solidFill>
                <a:latin typeface="Arial" charset="0"/>
                <a:ea typeface="ＭＳ Ｐゴシック" charset="0"/>
                <a:cs typeface="+mn-cs"/>
              </a:rPr>
              <a:t>purpose</a:t>
            </a:r>
            <a:r>
              <a:rPr lang="it-IT" sz="1200" kern="1200" dirty="0">
                <a:solidFill>
                  <a:schemeClr val="tx1"/>
                </a:solidFill>
                <a:latin typeface="Arial" charset="0"/>
                <a:ea typeface="ＭＳ Ｐゴシック" charset="0"/>
                <a:cs typeface="+mn-cs"/>
              </a:rPr>
              <a:t>: </a:t>
            </a:r>
            <a:r>
              <a:rPr lang="it-IT" sz="1200" i="1" kern="1200" dirty="0" err="1">
                <a:solidFill>
                  <a:schemeClr val="tx1"/>
                </a:solidFill>
                <a:latin typeface="Arial" charset="0"/>
                <a:ea typeface="ＭＳ Ｐゴシック" charset="0"/>
                <a:cs typeface="+mn-cs"/>
              </a:rPr>
              <a:t>purpose</a:t>
            </a:r>
            <a:r>
              <a:rPr lang="it-IT" sz="1200" i="1"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describes</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rationale</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for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creating</a:t>
            </a:r>
            <a:r>
              <a:rPr lang="it-IT" sz="1200" kern="1200" dirty="0">
                <a:solidFill>
                  <a:schemeClr val="tx1"/>
                </a:solidFill>
                <a:latin typeface="Arial" charset="0"/>
                <a:ea typeface="ＭＳ Ｐゴシック" charset="0"/>
                <a:cs typeface="+mn-cs"/>
              </a:rPr>
              <a:t> a </a:t>
            </a:r>
            <a:r>
              <a:rPr lang="it-IT" sz="1200" kern="1200" dirty="0" err="1">
                <a:solidFill>
                  <a:schemeClr val="tx1"/>
                </a:solidFill>
                <a:latin typeface="Arial" charset="0"/>
                <a:ea typeface="ＭＳ Ｐゴシック" charset="0"/>
                <a:cs typeface="+mn-cs"/>
              </a:rPr>
              <a:t>dataset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while</a:t>
            </a:r>
            <a:r>
              <a:rPr lang="it-IT" sz="1200" kern="1200" dirty="0">
                <a:solidFill>
                  <a:schemeClr val="tx1"/>
                </a:solidFill>
                <a:latin typeface="Arial" charset="0"/>
                <a:ea typeface="ＭＳ Ｐゴシック" charset="0"/>
                <a:cs typeface="+mn-cs"/>
              </a:rPr>
              <a:t> </a:t>
            </a:r>
            <a:r>
              <a:rPr lang="it-IT" sz="1200" i="1" kern="1200" dirty="0" err="1">
                <a:solidFill>
                  <a:schemeClr val="tx1"/>
                </a:solidFill>
                <a:latin typeface="Arial" charset="0"/>
                <a:ea typeface="ＭＳ Ｐゴシック" charset="0"/>
                <a:cs typeface="+mn-cs"/>
              </a:rPr>
              <a:t>use</a:t>
            </a:r>
            <a:r>
              <a:rPr lang="it-IT" sz="1200" i="1"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describes</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rationale</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for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selecting</a:t>
            </a:r>
            <a:r>
              <a:rPr lang="it-IT" sz="1200" kern="1200" dirty="0">
                <a:solidFill>
                  <a:schemeClr val="tx1"/>
                </a:solidFill>
                <a:latin typeface="Arial" charset="0"/>
                <a:ea typeface="ＭＳ Ｐゴシック" charset="0"/>
                <a:cs typeface="+mn-cs"/>
              </a:rPr>
              <a:t> a </a:t>
            </a:r>
            <a:endParaRPr lang="it-IT" dirty="0"/>
          </a:p>
          <a:p>
            <a:r>
              <a:rPr lang="it-IT" sz="1200" kern="1200" dirty="0" err="1">
                <a:solidFill>
                  <a:schemeClr val="tx1"/>
                </a:solidFill>
                <a:latin typeface="Arial" charset="0"/>
                <a:ea typeface="ＭＳ Ｐゴシック" charset="0"/>
                <a:cs typeface="+mn-cs"/>
              </a:rPr>
              <a:t>dataset</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producer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translates</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purpose</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into</a:t>
            </a:r>
            <a:r>
              <a:rPr lang="it-IT" sz="1200" kern="1200" dirty="0">
                <a:solidFill>
                  <a:schemeClr val="tx1"/>
                </a:solidFill>
                <a:latin typeface="Arial" charset="0"/>
                <a:ea typeface="ＭＳ Ｐゴシック" charset="0"/>
                <a:cs typeface="+mn-cs"/>
              </a:rPr>
              <a:t> production </a:t>
            </a:r>
            <a:r>
              <a:rPr lang="it-IT" sz="1200" kern="1200" dirty="0" err="1">
                <a:solidFill>
                  <a:schemeClr val="tx1"/>
                </a:solidFill>
                <a:latin typeface="Arial" charset="0"/>
                <a:ea typeface="ＭＳ Ｐゴシック" charset="0"/>
                <a:cs typeface="+mn-cs"/>
              </a:rPr>
              <a:t>specifications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while</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user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translates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his</a:t>
            </a:r>
            <a:r>
              <a:rPr lang="it-IT" sz="1200" kern="1200" dirty="0">
                <a:solidFill>
                  <a:schemeClr val="tx1"/>
                </a:solidFill>
                <a:latin typeface="Arial" charset="0"/>
                <a:ea typeface="ＭＳ Ｐゴシック" charset="0"/>
                <a:cs typeface="+mn-cs"/>
              </a:rPr>
              <a:t> / </a:t>
            </a:r>
            <a:r>
              <a:rPr lang="it-IT" sz="1200" kern="1200" dirty="0" err="1">
                <a:solidFill>
                  <a:schemeClr val="tx1"/>
                </a:solidFill>
                <a:latin typeface="Arial" charset="0"/>
                <a:ea typeface="ＭＳ Ｐゴシック" charset="0"/>
                <a:cs typeface="+mn-cs"/>
              </a:rPr>
              <a:t>her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user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requirements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into</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selection</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specifications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which</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may</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differ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from</a:t>
            </a:r>
            <a:r>
              <a:rPr lang="it-IT" sz="1200" kern="1200" dirty="0">
                <a:solidFill>
                  <a:schemeClr val="tx1"/>
                </a:solidFill>
                <a:latin typeface="Arial" charset="0"/>
                <a:ea typeface="ＭＳ Ｐゴシック" charset="0"/>
                <a:cs typeface="+mn-cs"/>
              </a:rPr>
              <a:t> the production </a:t>
            </a:r>
            <a:r>
              <a:rPr lang="it-IT" sz="1200" kern="1200" dirty="0" err="1">
                <a:solidFill>
                  <a:schemeClr val="tx1"/>
                </a:solidFill>
                <a:latin typeface="Arial" charset="0"/>
                <a:ea typeface="ＭＳ Ｐゴシック" charset="0"/>
                <a:cs typeface="+mn-cs"/>
              </a:rPr>
              <a:t>specifications</a:t>
            </a:r>
            <a:r>
              <a:rPr lang="it-IT" sz="1200" kern="1200" dirty="0">
                <a:solidFill>
                  <a:schemeClr val="tx1"/>
                </a:solidFill>
                <a:latin typeface="Arial" charset="0"/>
                <a:ea typeface="ＭＳ Ｐゴシック" charset="0"/>
                <a:cs typeface="+mn-cs"/>
              </a:rPr>
              <a:t>.</a:t>
            </a:r>
            <a:br>
              <a:rPr lang="it-IT" sz="1200" kern="1200" dirty="0">
                <a:solidFill>
                  <a:schemeClr val="tx1"/>
                </a:solidFill>
                <a:latin typeface="Arial" charset="0"/>
                <a:ea typeface="ＭＳ Ｐゴシック" charset="0"/>
                <a:cs typeface="+mn-cs"/>
              </a:rPr>
            </a:br>
            <a:r>
              <a:rPr lang="it-IT" sz="1200" kern="1200" dirty="0">
                <a:solidFill>
                  <a:schemeClr val="tx1"/>
                </a:solidFill>
                <a:latin typeface="Arial" charset="0"/>
                <a:ea typeface="ＭＳ Ｐゴシック" charset="0"/>
                <a:cs typeface="+mn-cs"/>
              </a:rPr>
              <a:t>The </a:t>
            </a:r>
            <a:r>
              <a:rPr lang="it-IT" sz="1200" i="1" kern="1200" dirty="0">
                <a:solidFill>
                  <a:schemeClr val="tx1"/>
                </a:solidFill>
                <a:latin typeface="Arial" charset="0"/>
                <a:ea typeface="ＭＳ Ｐゴシック" charset="0"/>
                <a:cs typeface="+mn-cs"/>
              </a:rPr>
              <a:t>fitness </a:t>
            </a:r>
            <a:r>
              <a:rPr lang="it-IT" sz="1200" i="1" kern="1200" dirty="0" err="1">
                <a:solidFill>
                  <a:schemeClr val="tx1"/>
                </a:solidFill>
                <a:latin typeface="Arial" charset="0"/>
                <a:ea typeface="ＭＳ Ｐゴシック" charset="0"/>
                <a:cs typeface="+mn-cs"/>
              </a:rPr>
              <a:t>for</a:t>
            </a:r>
            <a:r>
              <a:rPr lang="it-IT" sz="1200" i="1" kern="1200" dirty="0">
                <a:solidFill>
                  <a:schemeClr val="tx1"/>
                </a:solidFill>
                <a:latin typeface="Arial" charset="0"/>
                <a:ea typeface="ＭＳ Ｐゴシック" charset="0"/>
                <a:cs typeface="+mn-cs"/>
              </a:rPr>
              <a:t> </a:t>
            </a:r>
            <a:r>
              <a:rPr lang="it-IT" sz="1200" i="1" kern="1200" dirty="0" err="1">
                <a:solidFill>
                  <a:schemeClr val="tx1"/>
                </a:solidFill>
                <a:latin typeface="Arial" charset="0"/>
                <a:ea typeface="ＭＳ Ｐゴシック" charset="0"/>
                <a:cs typeface="+mn-cs"/>
              </a:rPr>
              <a:t>purpose</a:t>
            </a:r>
            <a:r>
              <a:rPr lang="it-IT" sz="1200" i="1"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evaluated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by</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producer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according</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to</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specifications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quality</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expected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for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his</a:t>
            </a:r>
            <a:r>
              <a:rPr lang="it-IT" sz="1200" kern="1200" dirty="0">
                <a:solidFill>
                  <a:schemeClr val="tx1"/>
                </a:solidFill>
                <a:latin typeface="Arial" charset="0"/>
                <a:ea typeface="ＭＳ Ｐゴシック" charset="0"/>
                <a:cs typeface="+mn-cs"/>
              </a:rPr>
              <a:t> / </a:t>
            </a:r>
            <a:r>
              <a:rPr lang="it-IT" sz="1200" kern="1200" dirty="0" err="1">
                <a:solidFill>
                  <a:schemeClr val="tx1"/>
                </a:solidFill>
                <a:latin typeface="Arial" charset="0"/>
                <a:ea typeface="ＭＳ Ｐゴシック" charset="0"/>
                <a:cs typeface="+mn-cs"/>
              </a:rPr>
              <a:t>her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purpose</a:t>
            </a:r>
            <a:r>
              <a:rPr lang="it-IT" sz="1200" kern="1200" dirty="0">
                <a:solidFill>
                  <a:schemeClr val="tx1"/>
                </a:solidFill>
                <a:latin typeface="Arial" charset="0"/>
                <a:ea typeface="ＭＳ Ｐゴシック" charset="0"/>
                <a:cs typeface="+mn-cs"/>
              </a:rPr>
              <a:t>. The </a:t>
            </a:r>
            <a:r>
              <a:rPr lang="it-IT" sz="1200" i="1" kern="1200" dirty="0">
                <a:solidFill>
                  <a:schemeClr val="tx1"/>
                </a:solidFill>
                <a:latin typeface="Arial" charset="0"/>
                <a:ea typeface="ＭＳ Ｐゴシック" charset="0"/>
                <a:cs typeface="+mn-cs"/>
              </a:rPr>
              <a:t>fitness </a:t>
            </a:r>
            <a:r>
              <a:rPr lang="it-IT" sz="1200" i="1" kern="1200" dirty="0" err="1">
                <a:solidFill>
                  <a:schemeClr val="tx1"/>
                </a:solidFill>
                <a:latin typeface="Arial" charset="0"/>
                <a:ea typeface="ＭＳ Ｐゴシック" charset="0"/>
                <a:cs typeface="+mn-cs"/>
              </a:rPr>
              <a:t>for</a:t>
            </a:r>
            <a:r>
              <a:rPr lang="it-IT" sz="1200" i="1" kern="1200" dirty="0">
                <a:solidFill>
                  <a:schemeClr val="tx1"/>
                </a:solidFill>
                <a:latin typeface="Arial" charset="0"/>
                <a:ea typeface="ＭＳ Ｐゴシック" charset="0"/>
                <a:cs typeface="+mn-cs"/>
              </a:rPr>
              <a:t> </a:t>
            </a:r>
            <a:r>
              <a:rPr lang="it-IT" sz="1200" i="1" kern="1200" dirty="0" err="1">
                <a:solidFill>
                  <a:schemeClr val="tx1"/>
                </a:solidFill>
                <a:latin typeface="Arial" charset="0"/>
                <a:ea typeface="ＭＳ Ｐゴシック" charset="0"/>
                <a:cs typeface="+mn-cs"/>
              </a:rPr>
              <a:t>use</a:t>
            </a:r>
            <a:r>
              <a:rPr lang="it-IT" sz="1200" i="1"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a </a:t>
            </a:r>
            <a:r>
              <a:rPr lang="it-IT" sz="1200" kern="1200" dirty="0" err="1">
                <a:solidFill>
                  <a:schemeClr val="tx1"/>
                </a:solidFill>
                <a:latin typeface="Arial" charset="0"/>
                <a:ea typeface="ＭＳ Ｐゴシック" charset="0"/>
                <a:cs typeface="+mn-cs"/>
              </a:rPr>
              <a:t>dataset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evaluated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by</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user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according</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to</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specifications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quality</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expected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for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his</a:t>
            </a:r>
            <a:r>
              <a:rPr lang="it-IT" sz="1200" kern="1200" dirty="0">
                <a:solidFill>
                  <a:schemeClr val="tx1"/>
                </a:solidFill>
                <a:latin typeface="Arial" charset="0"/>
                <a:ea typeface="ＭＳ Ｐゴシック" charset="0"/>
                <a:cs typeface="+mn-cs"/>
              </a:rPr>
              <a:t> / </a:t>
            </a:r>
            <a:r>
              <a:rPr lang="it-IT" sz="1200" kern="1200" dirty="0" err="1">
                <a:solidFill>
                  <a:schemeClr val="tx1"/>
                </a:solidFill>
                <a:latin typeface="Arial" charset="0"/>
                <a:ea typeface="ＭＳ Ｐゴシック" charset="0"/>
                <a:cs typeface="+mn-cs"/>
              </a:rPr>
              <a:t>her</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use</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purpose</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CheckPoint</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is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to</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provide</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an</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evaluation</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the </a:t>
            </a:r>
            <a:r>
              <a:rPr lang="it-IT" sz="1200" i="1" kern="1200" dirty="0">
                <a:solidFill>
                  <a:schemeClr val="tx1"/>
                </a:solidFill>
                <a:latin typeface="Arial" charset="0"/>
                <a:ea typeface="ＭＳ Ｐゴシック" charset="0"/>
                <a:cs typeface="+mn-cs"/>
              </a:rPr>
              <a:t>fitness </a:t>
            </a:r>
            <a:r>
              <a:rPr lang="it-IT" sz="1200" i="1" kern="1200" dirty="0" err="1">
                <a:solidFill>
                  <a:schemeClr val="tx1"/>
                </a:solidFill>
                <a:latin typeface="Arial" charset="0"/>
                <a:ea typeface="ＭＳ Ｐゴシック" charset="0"/>
                <a:cs typeface="+mn-cs"/>
              </a:rPr>
              <a:t>for</a:t>
            </a:r>
            <a:r>
              <a:rPr lang="it-IT" sz="1200" i="1" kern="1200" dirty="0">
                <a:solidFill>
                  <a:schemeClr val="tx1"/>
                </a:solidFill>
                <a:latin typeface="Arial" charset="0"/>
                <a:ea typeface="ＭＳ Ｐゴシック" charset="0"/>
                <a:cs typeface="+mn-cs"/>
              </a:rPr>
              <a:t> </a:t>
            </a:r>
            <a:r>
              <a:rPr lang="it-IT" sz="1200" i="1" kern="1200" dirty="0" err="1">
                <a:solidFill>
                  <a:schemeClr val="tx1"/>
                </a:solidFill>
                <a:latin typeface="Arial" charset="0"/>
                <a:ea typeface="ＭＳ Ｐゴシック" charset="0"/>
                <a:cs typeface="+mn-cs"/>
              </a:rPr>
              <a:t>use</a:t>
            </a:r>
            <a:r>
              <a:rPr lang="it-IT" sz="1200" i="1"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of</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datasets</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used</a:t>
            </a:r>
            <a:r>
              <a:rPr lang="it-IT" sz="1200" kern="1200" dirty="0">
                <a:solidFill>
                  <a:schemeClr val="tx1"/>
                </a:solidFill>
                <a:latin typeface="Arial" charset="0"/>
                <a:ea typeface="ＭＳ Ｐゴシック" charset="0"/>
                <a:cs typeface="+mn-cs"/>
              </a:rPr>
              <a:t> </a:t>
            </a:r>
            <a:r>
              <a:rPr lang="it-IT" sz="1200" kern="1200" dirty="0" err="1">
                <a:solidFill>
                  <a:schemeClr val="tx1"/>
                </a:solidFill>
                <a:latin typeface="Arial" charset="0"/>
                <a:ea typeface="ＭＳ Ｐゴシック" charset="0"/>
                <a:cs typeface="+mn-cs"/>
              </a:rPr>
              <a:t>by</a:t>
            </a:r>
            <a:r>
              <a:rPr lang="it-IT" sz="1200" kern="1200" dirty="0">
                <a:solidFill>
                  <a:schemeClr val="tx1"/>
                </a:solidFill>
                <a:latin typeface="Arial" charset="0"/>
                <a:ea typeface="ＭＳ Ｐゴシック" charset="0"/>
                <a:cs typeface="+mn-cs"/>
              </a:rPr>
              <a:t> the </a:t>
            </a:r>
            <a:r>
              <a:rPr lang="it-IT" sz="1200" kern="1200" dirty="0" err="1">
                <a:solidFill>
                  <a:schemeClr val="tx1"/>
                </a:solidFill>
                <a:latin typeface="Arial" charset="0"/>
                <a:ea typeface="ＭＳ Ｐゴシック" charset="0"/>
                <a:cs typeface="+mn-cs"/>
              </a:rPr>
              <a:t>Challenges</a:t>
            </a:r>
            <a:r>
              <a:rPr lang="it-IT" sz="1200" kern="1200" dirty="0">
                <a:solidFill>
                  <a:schemeClr val="tx1"/>
                </a:solidFill>
                <a:latin typeface="Arial" charset="0"/>
                <a:ea typeface="ＭＳ Ｐゴシック" charset="0"/>
                <a:cs typeface="+mn-cs"/>
              </a:rPr>
              <a:t>. </a:t>
            </a:r>
            <a:endParaRPr lang="it-IT" dirty="0"/>
          </a:p>
          <a:p>
            <a:pPr marL="0" marR="0" indent="0" algn="l" defTabSz="914400" rtl="0" eaLnBrk="0" fontAlgn="base" latinLnBrk="0" hangingPunct="0">
              <a:lnSpc>
                <a:spcPct val="100000"/>
              </a:lnSpc>
              <a:spcBef>
                <a:spcPct val="30000"/>
              </a:spcBef>
              <a:spcAft>
                <a:spcPct val="0"/>
              </a:spcAft>
              <a:buClrTx/>
              <a:buSzTx/>
              <a:buFontTx/>
              <a:buNone/>
              <a:tabLst/>
              <a:defRPr/>
            </a:pPr>
            <a:endParaRPr lang="it-IT" dirty="0"/>
          </a:p>
          <a:p>
            <a:endParaRPr lang="fr-FR" dirty="0"/>
          </a:p>
        </p:txBody>
      </p:sp>
      <p:sp>
        <p:nvSpPr>
          <p:cNvPr id="4" name="Segnaposto numero diapositiva 3"/>
          <p:cNvSpPr>
            <a:spLocks noGrp="1"/>
          </p:cNvSpPr>
          <p:nvPr>
            <p:ph type="sldNum" sz="quarter" idx="10"/>
          </p:nvPr>
        </p:nvSpPr>
        <p:spPr/>
        <p:txBody>
          <a:bodyPr/>
          <a:lstStyle/>
          <a:p>
            <a:fld id="{A1C6D2B7-543B-8A48-AACC-0BF4CB3436EC}" type="slidenum">
              <a:rPr lang="it-IT" smtClean="0"/>
              <a:pPr/>
              <a:t>19</a:t>
            </a:fld>
            <a:endParaRPr lang="it-IT"/>
          </a:p>
        </p:txBody>
      </p:sp>
    </p:spTree>
    <p:extLst>
      <p:ext uri="{BB962C8B-B14F-4D97-AF65-F5344CB8AC3E}">
        <p14:creationId xmlns:p14="http://schemas.microsoft.com/office/powerpoint/2010/main" val="3179152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Firs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3608" y="2564904"/>
            <a:ext cx="5110336" cy="720080"/>
          </a:xfrm>
          <a:prstGeom prst="rect">
            <a:avLst/>
          </a:prstGeom>
        </p:spPr>
        <p:txBody>
          <a:bodyPr>
            <a:normAutofit/>
          </a:bodyPr>
          <a:lstStyle>
            <a:lvl1pPr algn="l">
              <a:defRPr sz="2800" b="1" i="0" baseline="0">
                <a:solidFill>
                  <a:schemeClr val="bg1"/>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endParaRPr lang="en-US" dirty="0"/>
          </a:p>
        </p:txBody>
      </p:sp>
      <p:sp>
        <p:nvSpPr>
          <p:cNvPr id="3" name="Subtitle 2"/>
          <p:cNvSpPr>
            <a:spLocks noGrp="1"/>
          </p:cNvSpPr>
          <p:nvPr>
            <p:ph type="subTitle" idx="1" hasCustomPrompt="1"/>
          </p:nvPr>
        </p:nvSpPr>
        <p:spPr>
          <a:xfrm>
            <a:off x="1043608" y="3506180"/>
            <a:ext cx="6400800" cy="601960"/>
          </a:xfrm>
          <a:prstGeom prst="rect">
            <a:avLst/>
          </a:prstGeom>
        </p:spPr>
        <p:txBody>
          <a:bodyPr>
            <a:noAutofit/>
          </a:bodyPr>
          <a:lstStyle>
            <a:lvl1pPr marL="0" indent="0" algn="l">
              <a:buNone/>
              <a:defRPr sz="1500" b="0" i="0">
                <a:solidFill>
                  <a:schemeClr val="bg1"/>
                </a:solidFill>
                <a:latin typeface="Open Sans" charset="0"/>
                <a:ea typeface="Open Sans" charset="0"/>
                <a:cs typeface="Open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a:t>
            </a:r>
            <a:r>
              <a:rPr lang="it-IT" dirty="0" err="1"/>
              <a:t>here</a:t>
            </a:r>
            <a:r>
              <a:rPr lang="it-IT" dirty="0"/>
              <a:t> to </a:t>
            </a:r>
            <a:r>
              <a:rPr lang="it-IT" dirty="0" err="1"/>
              <a:t>add</a:t>
            </a:r>
            <a:r>
              <a:rPr lang="it-IT" dirty="0"/>
              <a:t> Sub-</a:t>
            </a:r>
            <a:r>
              <a:rPr lang="it-IT" dirty="0" err="1"/>
              <a:t>title</a:t>
            </a:r>
            <a:endParaRPr lang="en-US" dirty="0"/>
          </a:p>
        </p:txBody>
      </p:sp>
      <p:sp>
        <p:nvSpPr>
          <p:cNvPr id="10" name="Text Placeholder 9"/>
          <p:cNvSpPr>
            <a:spLocks noGrp="1"/>
          </p:cNvSpPr>
          <p:nvPr>
            <p:ph type="body" sz="quarter" idx="11" hasCustomPrompt="1"/>
          </p:nvPr>
        </p:nvSpPr>
        <p:spPr>
          <a:xfrm>
            <a:off x="5004048" y="4941168"/>
            <a:ext cx="1295292" cy="751148"/>
          </a:xfrm>
          <a:prstGeom prst="rect">
            <a:avLst/>
          </a:prstGeom>
        </p:spPr>
        <p:txBody>
          <a:bodyPr>
            <a:normAutofit/>
          </a:bodyPr>
          <a:lstStyle>
            <a:lvl1pPr marL="0" indent="0" algn="r">
              <a:buFont typeface="Arial" panose="020B0604020202020204" pitchFamily="34" charset="0"/>
              <a:buNone/>
              <a:defRPr sz="1500" b="0" i="0" baseline="0">
                <a:solidFill>
                  <a:schemeClr val="tx1">
                    <a:lumMod val="75000"/>
                  </a:schemeClr>
                </a:solidFill>
                <a:latin typeface="Open Sans" charset="0"/>
                <a:ea typeface="Open Sans" charset="0"/>
                <a:cs typeface="Open Sans" charset="0"/>
              </a:defRPr>
            </a:lvl1pPr>
          </a:lstStyle>
          <a:p>
            <a:pPr lvl="0"/>
            <a:r>
              <a:rPr lang="en-US" dirty="0"/>
              <a:t>Name</a:t>
            </a:r>
          </a:p>
          <a:p>
            <a:pPr lvl="0"/>
            <a:r>
              <a:rPr lang="en-US" dirty="0"/>
              <a:t>Surname</a:t>
            </a:r>
          </a:p>
        </p:txBody>
      </p:sp>
      <p:sp>
        <p:nvSpPr>
          <p:cNvPr id="5" name="Rettangolo 4"/>
          <p:cNvSpPr/>
          <p:nvPr userDrawn="1"/>
        </p:nvSpPr>
        <p:spPr>
          <a:xfrm>
            <a:off x="6372200" y="4936232"/>
            <a:ext cx="45719" cy="756084"/>
          </a:xfrm>
          <a:prstGeom prst="rect">
            <a:avLst/>
          </a:prstGeom>
          <a:solidFill>
            <a:srgbClr val="F7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effectLst/>
            </a:endParaRPr>
          </a:p>
        </p:txBody>
      </p:sp>
      <p:sp>
        <p:nvSpPr>
          <p:cNvPr id="12" name="Text Placeholder 9"/>
          <p:cNvSpPr>
            <a:spLocks noGrp="1"/>
          </p:cNvSpPr>
          <p:nvPr>
            <p:ph type="body" sz="quarter" idx="12" hasCustomPrompt="1"/>
          </p:nvPr>
        </p:nvSpPr>
        <p:spPr>
          <a:xfrm>
            <a:off x="6490779" y="4936232"/>
            <a:ext cx="2257685" cy="756084"/>
          </a:xfrm>
          <a:prstGeom prst="rect">
            <a:avLst/>
          </a:prstGeom>
        </p:spPr>
        <p:txBody>
          <a:bodyPr>
            <a:noAutofit/>
          </a:bodyPr>
          <a:lstStyle>
            <a:lvl1pPr marL="0" indent="0">
              <a:buFont typeface="Arial" panose="020B0604020202020204" pitchFamily="34" charset="0"/>
              <a:buNone/>
              <a:defRPr sz="1500" b="0" i="0" baseline="0">
                <a:solidFill>
                  <a:schemeClr val="tx1">
                    <a:lumMod val="75000"/>
                  </a:schemeClr>
                </a:solidFill>
                <a:latin typeface="Open Sans" charset="0"/>
                <a:ea typeface="Open Sans" charset="0"/>
                <a:cs typeface="Open Sans" charset="0"/>
              </a:defRPr>
            </a:lvl1pPr>
          </a:lstStyle>
          <a:p>
            <a:pPr lvl="0"/>
            <a:r>
              <a:rPr lang="en-US" dirty="0"/>
              <a:t>Affiliation, Email </a:t>
            </a:r>
          </a:p>
        </p:txBody>
      </p:sp>
      <p:sp>
        <p:nvSpPr>
          <p:cNvPr id="4" name="Rettangolo 3"/>
          <p:cNvSpPr/>
          <p:nvPr userDrawn="1"/>
        </p:nvSpPr>
        <p:spPr>
          <a:xfrm>
            <a:off x="917848" y="6237312"/>
            <a:ext cx="8226152" cy="400110"/>
          </a:xfrm>
          <a:prstGeom prst="rect">
            <a:avLst/>
          </a:prstGeom>
        </p:spPr>
        <p:txBody>
          <a:bodyPr wrap="square">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The European Marine Observation and Data Network (</a:t>
            </a:r>
            <a:r>
              <a:rPr lang="en-GB" sz="1000" dirty="0" err="1">
                <a:latin typeface="Open Sans" panose="020B0606030504020204" pitchFamily="34" charset="0"/>
                <a:ea typeface="Open Sans" panose="020B0606030504020204" pitchFamily="34" charset="0"/>
                <a:cs typeface="Open Sans" panose="020B0606030504020204" pitchFamily="34" charset="0"/>
              </a:rPr>
              <a:t>EMODnet</a:t>
            </a:r>
            <a:r>
              <a:rPr lang="en-GB" sz="1000" dirty="0">
                <a:latin typeface="Open Sans" panose="020B0606030504020204" pitchFamily="34" charset="0"/>
                <a:ea typeface="Open Sans" panose="020B0606030504020204" pitchFamily="34" charset="0"/>
                <a:cs typeface="Open Sans" panose="020B0606030504020204" pitchFamily="34" charset="0"/>
              </a:rPr>
              <a:t>) is financed by the European Union under Regulation (EU) No 508/2014 of the European Parliament and of the Council of 15 May 2014 on the European Maritime and Fisheries Fund.</a:t>
            </a:r>
          </a:p>
        </p:txBody>
      </p:sp>
      <p:pic>
        <p:nvPicPr>
          <p:cNvPr id="7" name="Immagin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6220507"/>
            <a:ext cx="666328" cy="446440"/>
          </a:xfrm>
          <a:prstGeom prst="rect">
            <a:avLst/>
          </a:prstGeom>
        </p:spPr>
      </p:pic>
    </p:spTree>
    <p:extLst>
      <p:ext uri="{BB962C8B-B14F-4D97-AF65-F5344CB8AC3E}">
        <p14:creationId xmlns:p14="http://schemas.microsoft.com/office/powerpoint/2010/main" val="993503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nten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979712" y="620688"/>
            <a:ext cx="5472608" cy="576064"/>
          </a:xfrm>
          <a:prstGeom prst="rect">
            <a:avLst/>
          </a:prstGeom>
        </p:spPr>
        <p:txBody>
          <a:bodyPr vert="horz"/>
          <a:lstStyle>
            <a:lvl1pPr algn="l">
              <a:defRPr sz="2800" b="1" i="0">
                <a:solidFill>
                  <a:srgbClr val="0E71B4"/>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536" y="260648"/>
            <a:ext cx="1419388" cy="1584177"/>
          </a:xfrm>
          <a:prstGeom prst="rect">
            <a:avLst/>
          </a:prstGeom>
        </p:spPr>
      </p:pic>
      <p:sp>
        <p:nvSpPr>
          <p:cNvPr id="11" name="Rettangolo 10"/>
          <p:cNvSpPr/>
          <p:nvPr userDrawn="1"/>
        </p:nvSpPr>
        <p:spPr>
          <a:xfrm>
            <a:off x="1979712"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Slide Number Placeholder 5"/>
          <p:cNvSpPr>
            <a:spLocks noGrp="1"/>
          </p:cNvSpPr>
          <p:nvPr>
            <p:ph type="sldNum" sz="quarter" idx="12"/>
          </p:nvPr>
        </p:nvSpPr>
        <p:spPr>
          <a:xfrm>
            <a:off x="6553200" y="6304235"/>
            <a:ext cx="2133600" cy="365125"/>
          </a:xfrm>
          <a:prstGeom prst="rect">
            <a:avLst/>
          </a:prstGeom>
        </p:spPr>
        <p:txBody>
          <a:bodyPr/>
          <a:lstStyle>
            <a:lvl1pPr algn="r">
              <a:defRPr sz="1300" b="0" i="0">
                <a:solidFill>
                  <a:schemeClr val="tx1">
                    <a:lumMod val="75000"/>
                  </a:schemeClr>
                </a:solidFill>
                <a:latin typeface="Open Sans" charset="0"/>
                <a:ea typeface="Open Sans" charset="0"/>
                <a:cs typeface="Open Sans" charset="0"/>
              </a:defRPr>
            </a:lvl1pPr>
          </a:lstStyle>
          <a:p>
            <a:fld id="{B6F15528-21DE-4FAA-801E-634DDDAF4B2B}" type="slidenum">
              <a:rPr lang="en-US" smtClean="0"/>
              <a:pPr/>
              <a:t>‹#›</a:t>
            </a:fld>
            <a:endParaRPr lang="en-US" dirty="0"/>
          </a:p>
        </p:txBody>
      </p:sp>
      <p:sp>
        <p:nvSpPr>
          <p:cNvPr id="6" name="Date Placeholder 3"/>
          <p:cNvSpPr>
            <a:spLocks noGrp="1"/>
          </p:cNvSpPr>
          <p:nvPr>
            <p:ph type="dt" sz="half" idx="10"/>
          </p:nvPr>
        </p:nvSpPr>
        <p:spPr>
          <a:xfrm>
            <a:off x="457200" y="6304235"/>
            <a:ext cx="2133600" cy="365125"/>
          </a:xfrm>
          <a:prstGeom prst="rect">
            <a:avLst/>
          </a:prstGeom>
        </p:spPr>
        <p:txBody>
          <a:bodyPr/>
          <a:lstStyle>
            <a:lvl1pPr>
              <a:defRPr sz="1300" b="0" i="0">
                <a:solidFill>
                  <a:schemeClr val="tx1">
                    <a:lumMod val="75000"/>
                  </a:schemeClr>
                </a:solidFill>
                <a:latin typeface="Open Sans" charset="0"/>
                <a:ea typeface="Open Sans" charset="0"/>
                <a:cs typeface="Open Sans" charset="0"/>
              </a:defRPr>
            </a:lvl1pPr>
          </a:lstStyle>
          <a:p>
            <a:fld id="{1D8BD707-D9CF-40AE-B4C6-C98DA3205C09}" type="datetimeFigureOut">
              <a:rPr lang="en-US" smtClean="0"/>
              <a:pPr/>
              <a:t>6/7/18</a:t>
            </a:fld>
            <a:endParaRPr lang="en-US" dirty="0"/>
          </a:p>
        </p:txBody>
      </p:sp>
      <p:sp>
        <p:nvSpPr>
          <p:cNvPr id="7" name="Footer Placeholder 4"/>
          <p:cNvSpPr>
            <a:spLocks noGrp="1"/>
          </p:cNvSpPr>
          <p:nvPr>
            <p:ph type="ftr" sz="quarter" idx="11"/>
          </p:nvPr>
        </p:nvSpPr>
        <p:spPr>
          <a:xfrm>
            <a:off x="3124200" y="6304235"/>
            <a:ext cx="2895600" cy="365125"/>
          </a:xfrm>
          <a:prstGeom prst="rect">
            <a:avLst/>
          </a:prstGeom>
        </p:spPr>
        <p:txBody>
          <a:bodyPr/>
          <a:lstStyle>
            <a:lvl1pPr>
              <a:defRPr sz="1300" b="0" i="0">
                <a:solidFill>
                  <a:schemeClr val="tx1">
                    <a:lumMod val="75000"/>
                  </a:schemeClr>
                </a:solidFill>
                <a:latin typeface="Open Sans" charset="0"/>
                <a:ea typeface="Open Sans" charset="0"/>
                <a:cs typeface="Open Sans" charset="0"/>
              </a:defRPr>
            </a:lvl1pPr>
          </a:lstStyle>
          <a:p>
            <a:r>
              <a:rPr lang="en-US" dirty="0"/>
              <a:t>Footer</a:t>
            </a:r>
          </a:p>
        </p:txBody>
      </p:sp>
    </p:spTree>
    <p:extLst>
      <p:ext uri="{BB962C8B-B14F-4D97-AF65-F5344CB8AC3E}">
        <p14:creationId xmlns:p14="http://schemas.microsoft.com/office/powerpoint/2010/main" val="180983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204864"/>
            <a:ext cx="8229600" cy="3692699"/>
          </a:xfrm>
          <a:prstGeom prst="rect">
            <a:avLst/>
          </a:prstGeom>
        </p:spPr>
        <p:txBody>
          <a:bodyPr>
            <a:normAutofit/>
          </a:bodyPr>
          <a:lstStyle>
            <a:lvl1pPr marL="342900" indent="-342900">
              <a:buSzPct val="180000"/>
              <a:buFontTx/>
              <a:buBlip>
                <a:blip r:embed="rId3"/>
              </a:buBlip>
              <a:defRPr sz="1500" b="0" i="0">
                <a:solidFill>
                  <a:schemeClr val="tx1">
                    <a:lumMod val="75000"/>
                  </a:schemeClr>
                </a:solidFill>
                <a:latin typeface="Open Sans" charset="0"/>
                <a:ea typeface="Open Sans" charset="0"/>
                <a:cs typeface="Open Sans" charset="0"/>
              </a:defRPr>
            </a:lvl1pPr>
            <a:lvl2pPr marL="742950" indent="-285750">
              <a:buSzPct val="180000"/>
              <a:buFontTx/>
              <a:buBlip>
                <a:blip r:embed="rId3"/>
              </a:buBlip>
              <a:defRPr sz="1500" b="0" i="0">
                <a:solidFill>
                  <a:schemeClr val="tx1">
                    <a:lumMod val="75000"/>
                  </a:schemeClr>
                </a:solidFill>
                <a:latin typeface="Open Sans" charset="0"/>
                <a:ea typeface="Open Sans" charset="0"/>
                <a:cs typeface="Open Sans" charset="0"/>
              </a:defRPr>
            </a:lvl2pPr>
            <a:lvl3pPr marL="1143000" indent="-228600">
              <a:buSzPct val="180000"/>
              <a:buFontTx/>
              <a:buBlip>
                <a:blip r:embed="rId3"/>
              </a:buBlip>
              <a:defRPr sz="1500" b="0" i="0">
                <a:solidFill>
                  <a:schemeClr val="tx1">
                    <a:lumMod val="75000"/>
                  </a:schemeClr>
                </a:solidFill>
                <a:latin typeface="Open Sans" charset="0"/>
                <a:ea typeface="Open Sans" charset="0"/>
                <a:cs typeface="Open Sans" charset="0"/>
              </a:defRPr>
            </a:lvl3pPr>
            <a:lvl4pPr marL="1600200" indent="-228600">
              <a:buSzPct val="180000"/>
              <a:buFontTx/>
              <a:buBlip>
                <a:blip r:embed="rId3"/>
              </a:buBlip>
              <a:defRPr sz="1500" b="0" i="0">
                <a:solidFill>
                  <a:schemeClr val="tx1">
                    <a:lumMod val="75000"/>
                  </a:schemeClr>
                </a:solidFill>
                <a:latin typeface="Open Sans" charset="0"/>
                <a:ea typeface="Open Sans" charset="0"/>
                <a:cs typeface="Open Sans" charset="0"/>
              </a:defRPr>
            </a:lvl4pPr>
            <a:lvl5pPr marL="2057400" indent="-228600">
              <a:buSzPct val="180000"/>
              <a:buFontTx/>
              <a:buBlip>
                <a:blip r:embed="rId3"/>
              </a:buBlip>
              <a:defRPr sz="1500" b="0" i="0">
                <a:solidFill>
                  <a:schemeClr val="tx1">
                    <a:lumMod val="75000"/>
                  </a:schemeClr>
                </a:solidFill>
                <a:latin typeface="Open Sans" charset="0"/>
                <a:ea typeface="Open Sans" charset="0"/>
                <a:cs typeface="Open Sans"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4" name="Date Placeholder 3"/>
          <p:cNvSpPr>
            <a:spLocks noGrp="1"/>
          </p:cNvSpPr>
          <p:nvPr>
            <p:ph type="dt" sz="half" idx="10"/>
          </p:nvPr>
        </p:nvSpPr>
        <p:spPr>
          <a:xfrm>
            <a:off x="457200" y="6304235"/>
            <a:ext cx="2133600" cy="365125"/>
          </a:xfrm>
          <a:prstGeom prst="rect">
            <a:avLst/>
          </a:prstGeom>
        </p:spPr>
        <p:txBody>
          <a:bodyPr/>
          <a:lstStyle>
            <a:lvl1pPr>
              <a:defRPr sz="1300" b="0" i="0">
                <a:solidFill>
                  <a:schemeClr val="tx1">
                    <a:lumMod val="75000"/>
                  </a:schemeClr>
                </a:solidFill>
                <a:latin typeface="Open Sans" charset="0"/>
                <a:ea typeface="Open Sans" charset="0"/>
                <a:cs typeface="Open Sans" charset="0"/>
              </a:defRPr>
            </a:lvl1pPr>
          </a:lstStyle>
          <a:p>
            <a:fld id="{1D8BD707-D9CF-40AE-B4C6-C98DA3205C09}" type="datetimeFigureOut">
              <a:rPr lang="en-US" smtClean="0"/>
              <a:pPr/>
              <a:t>6/7/18</a:t>
            </a:fld>
            <a:endParaRPr lang="en-US" dirty="0"/>
          </a:p>
        </p:txBody>
      </p:sp>
      <p:sp>
        <p:nvSpPr>
          <p:cNvPr id="5" name="Footer Placeholder 4"/>
          <p:cNvSpPr>
            <a:spLocks noGrp="1"/>
          </p:cNvSpPr>
          <p:nvPr>
            <p:ph type="ftr" sz="quarter" idx="11"/>
          </p:nvPr>
        </p:nvSpPr>
        <p:spPr>
          <a:xfrm>
            <a:off x="3124200" y="6304235"/>
            <a:ext cx="2895600" cy="365125"/>
          </a:xfrm>
          <a:prstGeom prst="rect">
            <a:avLst/>
          </a:prstGeom>
        </p:spPr>
        <p:txBody>
          <a:bodyPr/>
          <a:lstStyle>
            <a:lvl1pPr>
              <a:defRPr sz="1300" b="0" i="0">
                <a:solidFill>
                  <a:schemeClr val="tx1">
                    <a:lumMod val="75000"/>
                  </a:schemeClr>
                </a:solidFill>
                <a:latin typeface="Open Sans" charset="0"/>
                <a:ea typeface="Open Sans" charset="0"/>
                <a:cs typeface="Open Sans" charset="0"/>
              </a:defRPr>
            </a:lvl1pPr>
          </a:lstStyle>
          <a:p>
            <a:r>
              <a:rPr lang="en-US" dirty="0"/>
              <a:t>Footer</a:t>
            </a:r>
          </a:p>
        </p:txBody>
      </p:sp>
      <p:sp>
        <p:nvSpPr>
          <p:cNvPr id="6" name="Slide Number Placeholder 5"/>
          <p:cNvSpPr>
            <a:spLocks noGrp="1"/>
          </p:cNvSpPr>
          <p:nvPr>
            <p:ph type="sldNum" sz="quarter" idx="12"/>
          </p:nvPr>
        </p:nvSpPr>
        <p:spPr>
          <a:xfrm>
            <a:off x="6553200" y="6304235"/>
            <a:ext cx="2133600" cy="365125"/>
          </a:xfrm>
          <a:prstGeom prst="rect">
            <a:avLst/>
          </a:prstGeom>
        </p:spPr>
        <p:txBody>
          <a:bodyPr/>
          <a:lstStyle>
            <a:lvl1pPr algn="r">
              <a:defRPr sz="1300" b="0" i="0">
                <a:solidFill>
                  <a:schemeClr val="tx1">
                    <a:lumMod val="75000"/>
                  </a:schemeClr>
                </a:solidFill>
                <a:latin typeface="Open Sans" charset="0"/>
                <a:ea typeface="Open Sans" charset="0"/>
                <a:cs typeface="Open Sans" charset="0"/>
              </a:defRPr>
            </a:lvl1pPr>
          </a:lstStyle>
          <a:p>
            <a:fld id="{B6F15528-21DE-4FAA-801E-634DDDAF4B2B}" type="slidenum">
              <a:rPr lang="en-US" smtClean="0"/>
              <a:pPr/>
              <a:t>‹#›</a:t>
            </a:fld>
            <a:endParaRPr lang="en-US" dirty="0"/>
          </a:p>
        </p:txBody>
      </p:sp>
      <p:pic>
        <p:nvPicPr>
          <p:cNvPr id="10" name="Immagin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536" y="260648"/>
            <a:ext cx="1419388" cy="1584177"/>
          </a:xfrm>
          <a:prstGeom prst="rect">
            <a:avLst/>
          </a:prstGeom>
        </p:spPr>
      </p:pic>
      <p:sp>
        <p:nvSpPr>
          <p:cNvPr id="11" name="Titolo 1"/>
          <p:cNvSpPr>
            <a:spLocks noGrp="1"/>
          </p:cNvSpPr>
          <p:nvPr>
            <p:ph type="title" hasCustomPrompt="1"/>
          </p:nvPr>
        </p:nvSpPr>
        <p:spPr>
          <a:xfrm>
            <a:off x="1952193" y="620688"/>
            <a:ext cx="5472608" cy="576064"/>
          </a:xfrm>
          <a:prstGeom prst="rect">
            <a:avLst/>
          </a:prstGeom>
        </p:spPr>
        <p:txBody>
          <a:bodyPr vert="horz"/>
          <a:lstStyle>
            <a:lvl1pPr algn="l">
              <a:defRPr sz="2800" b="1" i="0">
                <a:solidFill>
                  <a:srgbClr val="0E71B4"/>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1979712" y="476671"/>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8363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2022897"/>
            <a:ext cx="4038600" cy="4103266"/>
          </a:xfrm>
          <a:prstGeom prst="rect">
            <a:avLst/>
          </a:prstGeom>
        </p:spPr>
        <p:txBody>
          <a:bodyPr/>
          <a:lstStyle>
            <a:lvl1pPr marL="342900" indent="-342900">
              <a:buSzPct val="180000"/>
              <a:buFontTx/>
              <a:buBlip>
                <a:blip r:embed="rId3"/>
              </a:buBlip>
              <a:defRPr sz="1500" b="0" i="0">
                <a:solidFill>
                  <a:schemeClr val="tx1">
                    <a:lumMod val="75000"/>
                  </a:schemeClr>
                </a:solidFill>
                <a:latin typeface="Open Sans" charset="0"/>
                <a:ea typeface="Open Sans" charset="0"/>
                <a:cs typeface="Open Sans" charset="0"/>
              </a:defRPr>
            </a:lvl1pPr>
            <a:lvl2pPr marL="742950" indent="-285750">
              <a:buSzPct val="180000"/>
              <a:buFontTx/>
              <a:buBlip>
                <a:blip r:embed="rId3"/>
              </a:buBlip>
              <a:defRPr sz="1500" b="0" i="0">
                <a:solidFill>
                  <a:schemeClr val="tx1">
                    <a:lumMod val="75000"/>
                  </a:schemeClr>
                </a:solidFill>
                <a:latin typeface="Open Sans" charset="0"/>
                <a:ea typeface="Open Sans" charset="0"/>
                <a:cs typeface="Open Sans" charset="0"/>
              </a:defRPr>
            </a:lvl2pPr>
            <a:lvl3pPr marL="1143000" indent="-228600">
              <a:buSzPct val="180000"/>
              <a:buFontTx/>
              <a:buBlip>
                <a:blip r:embed="rId3"/>
              </a:buBlip>
              <a:defRPr sz="1500" b="0" i="0">
                <a:solidFill>
                  <a:schemeClr val="tx1">
                    <a:lumMod val="75000"/>
                  </a:schemeClr>
                </a:solidFill>
                <a:latin typeface="Open Sans" charset="0"/>
                <a:ea typeface="Open Sans" charset="0"/>
                <a:cs typeface="Open Sans" charset="0"/>
              </a:defRPr>
            </a:lvl3pPr>
            <a:lvl4pPr marL="1600200" indent="-228600">
              <a:buSzPct val="180000"/>
              <a:buFontTx/>
              <a:buBlip>
                <a:blip r:embed="rId3"/>
              </a:buBlip>
              <a:defRPr sz="1500" b="0" i="0">
                <a:solidFill>
                  <a:schemeClr val="tx1">
                    <a:lumMod val="75000"/>
                  </a:schemeClr>
                </a:solidFill>
                <a:latin typeface="Open Sans" charset="0"/>
                <a:ea typeface="Open Sans" charset="0"/>
                <a:cs typeface="Open Sans" charset="0"/>
              </a:defRPr>
            </a:lvl4pPr>
            <a:lvl5pPr marL="2057400" indent="-228600">
              <a:buSzPct val="180000"/>
              <a:buFontTx/>
              <a:buBlip>
                <a:blip r:embed="rId3"/>
              </a:buBlip>
              <a:defRPr sz="1500" b="0" i="0">
                <a:solidFill>
                  <a:schemeClr val="tx1">
                    <a:lumMod val="75000"/>
                  </a:schemeClr>
                </a:solidFill>
                <a:latin typeface="Open Sans" charset="0"/>
                <a:ea typeface="Open Sans" charset="0"/>
                <a:cs typeface="Open Sans" charset="0"/>
              </a:defRPr>
            </a:lvl5pPr>
            <a:lvl6pPr>
              <a:defRPr sz="1800"/>
            </a:lvl6pPr>
            <a:lvl7pPr>
              <a:defRPr sz="1800"/>
            </a:lvl7pPr>
            <a:lvl8pPr>
              <a:defRPr sz="1800"/>
            </a:lvl8pPr>
            <a:lvl9pPr>
              <a:defRPr sz="1800"/>
            </a:lvl9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4" name="Content Placeholder 3"/>
          <p:cNvSpPr>
            <a:spLocks noGrp="1"/>
          </p:cNvSpPr>
          <p:nvPr>
            <p:ph sz="half" idx="2" hasCustomPrompt="1"/>
          </p:nvPr>
        </p:nvSpPr>
        <p:spPr>
          <a:xfrm>
            <a:off x="4648200" y="2022897"/>
            <a:ext cx="4038600" cy="4103266"/>
          </a:xfrm>
          <a:prstGeom prst="rect">
            <a:avLst/>
          </a:prstGeom>
        </p:spPr>
        <p:txBody>
          <a:bodyPr/>
          <a:lstStyle>
            <a:lvl1pPr marL="342900" indent="-342900">
              <a:buSzPct val="180000"/>
              <a:buFontTx/>
              <a:buBlip>
                <a:blip r:embed="rId3"/>
              </a:buBlip>
              <a:defRPr sz="1500" b="0" i="0">
                <a:solidFill>
                  <a:schemeClr val="tx1">
                    <a:lumMod val="75000"/>
                  </a:schemeClr>
                </a:solidFill>
                <a:latin typeface="Open Sans" charset="0"/>
                <a:ea typeface="Open Sans" charset="0"/>
                <a:cs typeface="Open Sans" charset="0"/>
              </a:defRPr>
            </a:lvl1pPr>
            <a:lvl2pPr marL="742950" indent="-285750">
              <a:buSzPct val="180000"/>
              <a:buFontTx/>
              <a:buBlip>
                <a:blip r:embed="rId3"/>
              </a:buBlip>
              <a:defRPr sz="1500" b="0" i="0">
                <a:solidFill>
                  <a:schemeClr val="tx1">
                    <a:lumMod val="75000"/>
                  </a:schemeClr>
                </a:solidFill>
                <a:latin typeface="Open Sans" charset="0"/>
                <a:ea typeface="Open Sans" charset="0"/>
                <a:cs typeface="Open Sans" charset="0"/>
              </a:defRPr>
            </a:lvl2pPr>
            <a:lvl3pPr marL="1143000" indent="-228600">
              <a:buSzPct val="180000"/>
              <a:buFontTx/>
              <a:buBlip>
                <a:blip r:embed="rId3"/>
              </a:buBlip>
              <a:defRPr sz="1500" b="0" i="0">
                <a:solidFill>
                  <a:schemeClr val="tx1">
                    <a:lumMod val="75000"/>
                  </a:schemeClr>
                </a:solidFill>
                <a:latin typeface="Open Sans" charset="0"/>
                <a:ea typeface="Open Sans" charset="0"/>
                <a:cs typeface="Open Sans" charset="0"/>
              </a:defRPr>
            </a:lvl3pPr>
            <a:lvl4pPr marL="1600200" indent="-228600">
              <a:buSzPct val="180000"/>
              <a:buFontTx/>
              <a:buBlip>
                <a:blip r:embed="rId3"/>
              </a:buBlip>
              <a:defRPr sz="1500" b="0" i="0">
                <a:solidFill>
                  <a:schemeClr val="tx1">
                    <a:lumMod val="75000"/>
                  </a:schemeClr>
                </a:solidFill>
                <a:latin typeface="Open Sans" charset="0"/>
                <a:ea typeface="Open Sans" charset="0"/>
                <a:cs typeface="Open Sans" charset="0"/>
              </a:defRPr>
            </a:lvl4pPr>
            <a:lvl5pPr marL="2057400" indent="-228600">
              <a:buSzPct val="180000"/>
              <a:buFontTx/>
              <a:buBlip>
                <a:blip r:embed="rId3"/>
              </a:buBlip>
              <a:defRPr sz="1500" b="0" i="0">
                <a:solidFill>
                  <a:schemeClr val="tx1">
                    <a:lumMod val="75000"/>
                  </a:schemeClr>
                </a:solidFill>
                <a:latin typeface="Open Sans" charset="0"/>
                <a:ea typeface="Open Sans" charset="0"/>
                <a:cs typeface="Open Sans" charset="0"/>
              </a:defRPr>
            </a:lvl5pPr>
            <a:lvl6pPr>
              <a:defRPr sz="1800"/>
            </a:lvl6pPr>
            <a:lvl7pPr>
              <a:defRPr sz="1800"/>
            </a:lvl7pPr>
            <a:lvl8pPr>
              <a:defRPr sz="1800"/>
            </a:lvl8pPr>
            <a:lvl9pPr>
              <a:defRPr sz="1800"/>
            </a:lvl9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5" name="Date Placeholder 4"/>
          <p:cNvSpPr>
            <a:spLocks noGrp="1"/>
          </p:cNvSpPr>
          <p:nvPr>
            <p:ph type="dt" sz="half" idx="10"/>
          </p:nvPr>
        </p:nvSpPr>
        <p:spPr>
          <a:xfrm>
            <a:off x="457200" y="6304235"/>
            <a:ext cx="2133600" cy="365125"/>
          </a:xfrm>
          <a:prstGeom prst="rect">
            <a:avLst/>
          </a:prstGeom>
        </p:spPr>
        <p:txBody>
          <a:bodyPr/>
          <a:lstStyle>
            <a:lvl1pPr>
              <a:defRPr sz="1300" b="0" i="0">
                <a:solidFill>
                  <a:schemeClr val="tx1">
                    <a:lumMod val="75000"/>
                  </a:schemeClr>
                </a:solidFill>
                <a:latin typeface="Open Sans" charset="0"/>
                <a:ea typeface="Open Sans" charset="0"/>
                <a:cs typeface="Open Sans" charset="0"/>
              </a:defRPr>
            </a:lvl1pPr>
          </a:lstStyle>
          <a:p>
            <a:fld id="{1D8BD707-D9CF-40AE-B4C6-C98DA3205C09}" type="datetimeFigureOut">
              <a:rPr lang="en-US" smtClean="0"/>
              <a:pPr/>
              <a:t>6/7/18</a:t>
            </a:fld>
            <a:endParaRPr lang="en-US" dirty="0"/>
          </a:p>
        </p:txBody>
      </p:sp>
      <p:sp>
        <p:nvSpPr>
          <p:cNvPr id="6" name="Footer Placeholder 5"/>
          <p:cNvSpPr>
            <a:spLocks noGrp="1"/>
          </p:cNvSpPr>
          <p:nvPr>
            <p:ph type="ftr" sz="quarter" idx="11"/>
          </p:nvPr>
        </p:nvSpPr>
        <p:spPr>
          <a:xfrm>
            <a:off x="3124200" y="6304235"/>
            <a:ext cx="2895600" cy="365125"/>
          </a:xfrm>
          <a:prstGeom prst="rect">
            <a:avLst/>
          </a:prstGeom>
        </p:spPr>
        <p:txBody>
          <a:bodyPr/>
          <a:lstStyle>
            <a:lvl1pPr>
              <a:defRPr sz="1300" b="0" i="0">
                <a:solidFill>
                  <a:schemeClr val="tx1">
                    <a:lumMod val="75000"/>
                  </a:schemeClr>
                </a:solidFill>
                <a:latin typeface="Open Sans" charset="0"/>
                <a:ea typeface="Open Sans" charset="0"/>
                <a:cs typeface="Open Sans" charset="0"/>
              </a:defRPr>
            </a:lvl1pPr>
          </a:lstStyle>
          <a:p>
            <a:r>
              <a:rPr lang="en-US" dirty="0"/>
              <a:t>Footer</a:t>
            </a:r>
          </a:p>
        </p:txBody>
      </p:sp>
      <p:sp>
        <p:nvSpPr>
          <p:cNvPr id="7" name="Slide Number Placeholder 6"/>
          <p:cNvSpPr>
            <a:spLocks noGrp="1"/>
          </p:cNvSpPr>
          <p:nvPr>
            <p:ph type="sldNum" sz="quarter" idx="12"/>
          </p:nvPr>
        </p:nvSpPr>
        <p:spPr>
          <a:xfrm>
            <a:off x="6553200" y="6304235"/>
            <a:ext cx="2133600" cy="365125"/>
          </a:xfrm>
          <a:prstGeom prst="rect">
            <a:avLst/>
          </a:prstGeom>
        </p:spPr>
        <p:txBody>
          <a:bodyPr/>
          <a:lstStyle>
            <a:lvl1pPr algn="r">
              <a:defRPr sz="1300" b="0" i="0">
                <a:solidFill>
                  <a:schemeClr val="tx1">
                    <a:lumMod val="75000"/>
                  </a:schemeClr>
                </a:solidFill>
                <a:latin typeface="Open Sans" charset="0"/>
                <a:ea typeface="Open Sans" charset="0"/>
                <a:cs typeface="Open Sans" charset="0"/>
              </a:defRPr>
            </a:lvl1pPr>
          </a:lstStyle>
          <a:p>
            <a:fld id="{B6F15528-21DE-4FAA-801E-634DDDAF4B2B}" type="slidenum">
              <a:rPr lang="en-US" smtClean="0"/>
              <a:pPr/>
              <a:t>‹#›</a:t>
            </a:fld>
            <a:endParaRPr lang="en-US" dirty="0"/>
          </a:p>
        </p:txBody>
      </p:sp>
      <p:pic>
        <p:nvPicPr>
          <p:cNvPr id="11" name="Immagin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536" y="260648"/>
            <a:ext cx="1419388" cy="1584177"/>
          </a:xfrm>
          <a:prstGeom prst="rect">
            <a:avLst/>
          </a:prstGeom>
        </p:spPr>
      </p:pic>
      <p:sp>
        <p:nvSpPr>
          <p:cNvPr id="12" name="Titolo 1"/>
          <p:cNvSpPr>
            <a:spLocks noGrp="1"/>
          </p:cNvSpPr>
          <p:nvPr>
            <p:ph type="title" hasCustomPrompt="1"/>
          </p:nvPr>
        </p:nvSpPr>
        <p:spPr>
          <a:xfrm>
            <a:off x="1952193" y="620688"/>
            <a:ext cx="5472608" cy="576064"/>
          </a:xfrm>
          <a:prstGeom prst="rect">
            <a:avLst/>
          </a:prstGeom>
        </p:spPr>
        <p:txBody>
          <a:bodyPr vert="horz"/>
          <a:lstStyle>
            <a:lvl1pPr algn="l">
              <a:defRPr sz="2800" b="1" i="0">
                <a:solidFill>
                  <a:srgbClr val="0E71B4"/>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3" name="Rettangolo 12"/>
          <p:cNvSpPr/>
          <p:nvPr userDrawn="1"/>
        </p:nvSpPr>
        <p:spPr>
          <a:xfrm>
            <a:off x="1979712" y="476671"/>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0702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testo vertic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457200" y="1943123"/>
            <a:ext cx="8229600" cy="4078165"/>
          </a:xfrm>
          <a:prstGeom prst="rect">
            <a:avLst/>
          </a:prstGeom>
        </p:spPr>
        <p:txBody>
          <a:bodyPr vert="eaVert"/>
          <a:lstStyle>
            <a:lvl1pPr marL="342900" indent="-342900">
              <a:buSzPct val="180000"/>
              <a:buFontTx/>
              <a:buBlip>
                <a:blip r:embed="rId3"/>
              </a:buBlip>
              <a:defRPr sz="1500" b="0" i="0" baseline="0">
                <a:solidFill>
                  <a:schemeClr val="tx1">
                    <a:lumMod val="75000"/>
                  </a:schemeClr>
                </a:solidFill>
                <a:latin typeface="Open Sans" charset="0"/>
                <a:ea typeface="Open Sans" charset="0"/>
                <a:cs typeface="Open Sans" charset="0"/>
              </a:defRPr>
            </a:lvl1pPr>
            <a:lvl2pPr marL="742950" indent="-285750">
              <a:buSzPct val="180000"/>
              <a:buFontTx/>
              <a:buBlip>
                <a:blip r:embed="rId3"/>
              </a:buBlip>
              <a:defRPr sz="1500" b="0" i="0" baseline="0">
                <a:solidFill>
                  <a:schemeClr val="tx1">
                    <a:lumMod val="75000"/>
                  </a:schemeClr>
                </a:solidFill>
                <a:latin typeface="Open Sans" charset="0"/>
                <a:ea typeface="Open Sans" charset="0"/>
                <a:cs typeface="Open Sans" charset="0"/>
              </a:defRPr>
            </a:lvl2pPr>
            <a:lvl3pPr marL="1143000" indent="-228600">
              <a:buSzPct val="180000"/>
              <a:buFontTx/>
              <a:buBlip>
                <a:blip r:embed="rId3"/>
              </a:buBlip>
              <a:defRPr sz="1500" b="0" i="0" baseline="0">
                <a:solidFill>
                  <a:schemeClr val="tx1">
                    <a:lumMod val="75000"/>
                  </a:schemeClr>
                </a:solidFill>
                <a:latin typeface="Open Sans" charset="0"/>
                <a:ea typeface="Open Sans" charset="0"/>
                <a:cs typeface="Open Sans" charset="0"/>
              </a:defRPr>
            </a:lvl3pPr>
            <a:lvl4pPr marL="1600200" indent="-228600">
              <a:buSzPct val="180000"/>
              <a:buFontTx/>
              <a:buBlip>
                <a:blip r:embed="rId3"/>
              </a:buBlip>
              <a:defRPr sz="1500" b="0" i="0" baseline="0">
                <a:solidFill>
                  <a:schemeClr val="tx1">
                    <a:lumMod val="75000"/>
                  </a:schemeClr>
                </a:solidFill>
                <a:latin typeface="Open Sans" charset="0"/>
                <a:ea typeface="Open Sans" charset="0"/>
                <a:cs typeface="Open Sans" charset="0"/>
              </a:defRPr>
            </a:lvl4pPr>
            <a:lvl5pPr marL="2057400" indent="-228600">
              <a:buSzPct val="180000"/>
              <a:buFontTx/>
              <a:buBlip>
                <a:blip r:embed="rId3"/>
              </a:buBlip>
              <a:defRPr sz="1500" b="0" i="0" baseline="0">
                <a:solidFill>
                  <a:schemeClr val="tx1">
                    <a:lumMod val="75000"/>
                  </a:schemeClr>
                </a:solidFill>
                <a:latin typeface="Open Sans" charset="0"/>
                <a:ea typeface="Open Sans" charset="0"/>
                <a:cs typeface="Open Sans"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4" name="Date Placeholder 3"/>
          <p:cNvSpPr>
            <a:spLocks noGrp="1"/>
          </p:cNvSpPr>
          <p:nvPr>
            <p:ph type="dt" sz="half" idx="10"/>
          </p:nvPr>
        </p:nvSpPr>
        <p:spPr>
          <a:xfrm>
            <a:off x="457200" y="6304235"/>
            <a:ext cx="2133600" cy="365125"/>
          </a:xfrm>
          <a:prstGeom prst="rect">
            <a:avLst/>
          </a:prstGeom>
        </p:spPr>
        <p:txBody>
          <a:bodyPr/>
          <a:lstStyle>
            <a:lvl1pPr>
              <a:defRPr sz="1300" b="0" i="0">
                <a:solidFill>
                  <a:schemeClr val="tx1">
                    <a:lumMod val="75000"/>
                  </a:schemeClr>
                </a:solidFill>
                <a:latin typeface="Open Sans" charset="0"/>
                <a:ea typeface="Open Sans" charset="0"/>
                <a:cs typeface="Open Sans" charset="0"/>
              </a:defRPr>
            </a:lvl1pPr>
          </a:lstStyle>
          <a:p>
            <a:fld id="{1D8BD707-D9CF-40AE-B4C6-C98DA3205C09}" type="datetimeFigureOut">
              <a:rPr lang="en-US" smtClean="0"/>
              <a:pPr/>
              <a:t>6/7/18</a:t>
            </a:fld>
            <a:endParaRPr lang="en-US" dirty="0"/>
          </a:p>
        </p:txBody>
      </p:sp>
      <p:sp>
        <p:nvSpPr>
          <p:cNvPr id="5" name="Footer Placeholder 4"/>
          <p:cNvSpPr>
            <a:spLocks noGrp="1"/>
          </p:cNvSpPr>
          <p:nvPr>
            <p:ph type="ftr" sz="quarter" idx="11"/>
          </p:nvPr>
        </p:nvSpPr>
        <p:spPr>
          <a:xfrm>
            <a:off x="3124200" y="6304235"/>
            <a:ext cx="2895600" cy="365125"/>
          </a:xfrm>
          <a:prstGeom prst="rect">
            <a:avLst/>
          </a:prstGeom>
        </p:spPr>
        <p:txBody>
          <a:bodyPr/>
          <a:lstStyle>
            <a:lvl1pPr>
              <a:defRPr sz="1300" b="0" i="0">
                <a:solidFill>
                  <a:schemeClr val="tx1">
                    <a:lumMod val="75000"/>
                  </a:schemeClr>
                </a:solidFill>
                <a:latin typeface="Open Sans" charset="0"/>
                <a:ea typeface="Open Sans" charset="0"/>
                <a:cs typeface="Open Sans" charset="0"/>
              </a:defRPr>
            </a:lvl1pPr>
          </a:lstStyle>
          <a:p>
            <a:r>
              <a:rPr lang="en-US" dirty="0"/>
              <a:t>Footer</a:t>
            </a:r>
          </a:p>
        </p:txBody>
      </p:sp>
      <p:sp>
        <p:nvSpPr>
          <p:cNvPr id="6" name="Slide Number Placeholder 5"/>
          <p:cNvSpPr>
            <a:spLocks noGrp="1"/>
          </p:cNvSpPr>
          <p:nvPr>
            <p:ph type="sldNum" sz="quarter" idx="12"/>
          </p:nvPr>
        </p:nvSpPr>
        <p:spPr>
          <a:xfrm>
            <a:off x="6553200" y="6304235"/>
            <a:ext cx="2133600" cy="365125"/>
          </a:xfrm>
          <a:prstGeom prst="rect">
            <a:avLst/>
          </a:prstGeom>
        </p:spPr>
        <p:txBody>
          <a:bodyPr/>
          <a:lstStyle>
            <a:lvl1pPr algn="r">
              <a:defRPr sz="1300" b="0" i="0">
                <a:solidFill>
                  <a:schemeClr val="tx1">
                    <a:lumMod val="75000"/>
                  </a:schemeClr>
                </a:solidFill>
                <a:latin typeface="Open Sans" charset="0"/>
                <a:ea typeface="Open Sans" charset="0"/>
                <a:cs typeface="Open Sans" charset="0"/>
              </a:defRPr>
            </a:lvl1pPr>
          </a:lstStyle>
          <a:p>
            <a:fld id="{B6F15528-21DE-4FAA-801E-634DDDAF4B2B}" type="slidenum">
              <a:rPr lang="en-US" smtClean="0"/>
              <a:pPr/>
              <a:t>‹#›</a:t>
            </a:fld>
            <a:endParaRPr lang="en-US" dirty="0"/>
          </a:p>
        </p:txBody>
      </p:sp>
      <p:pic>
        <p:nvPicPr>
          <p:cNvPr id="7" name="Immagin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536" y="260648"/>
            <a:ext cx="1419388" cy="1584177"/>
          </a:xfrm>
          <a:prstGeom prst="rect">
            <a:avLst/>
          </a:prstGeom>
        </p:spPr>
      </p:pic>
      <p:sp>
        <p:nvSpPr>
          <p:cNvPr id="8" name="Titolo 1"/>
          <p:cNvSpPr>
            <a:spLocks noGrp="1"/>
          </p:cNvSpPr>
          <p:nvPr>
            <p:ph type="title" hasCustomPrompt="1"/>
          </p:nvPr>
        </p:nvSpPr>
        <p:spPr>
          <a:xfrm>
            <a:off x="1952193" y="620688"/>
            <a:ext cx="5472608" cy="576064"/>
          </a:xfrm>
          <a:prstGeom prst="rect">
            <a:avLst/>
          </a:prstGeom>
        </p:spPr>
        <p:txBody>
          <a:bodyPr vert="horz"/>
          <a:lstStyle>
            <a:lvl1pPr algn="l">
              <a:defRPr sz="2800" b="1" i="0">
                <a:solidFill>
                  <a:srgbClr val="0E71B4"/>
                </a:solidFill>
                <a:latin typeface="DIN Next LT Pro" charset="0"/>
                <a:ea typeface="DIN Next LT Pro" charset="0"/>
                <a:cs typeface="DIN Next LT Pro" charset="0"/>
              </a:defRPr>
            </a:lvl1pPr>
          </a:lstStyle>
          <a:p>
            <a:r>
              <a:rPr lang="it-IT" dirty="0"/>
              <a:t>Click </a:t>
            </a:r>
            <a:r>
              <a:rPr lang="it-IT" dirty="0" err="1"/>
              <a:t>here</a:t>
            </a:r>
            <a:r>
              <a:rPr lang="it-IT" dirty="0"/>
              <a:t> to </a:t>
            </a:r>
            <a:r>
              <a:rPr lang="it-IT" dirty="0" err="1"/>
              <a:t>add</a:t>
            </a:r>
            <a:r>
              <a:rPr lang="it-IT" dirty="0"/>
              <a:t> Title</a:t>
            </a:r>
          </a:p>
        </p:txBody>
      </p:sp>
      <p:sp>
        <p:nvSpPr>
          <p:cNvPr id="9" name="Rettangolo 8"/>
          <p:cNvSpPr/>
          <p:nvPr userDrawn="1"/>
        </p:nvSpPr>
        <p:spPr>
          <a:xfrm>
            <a:off x="1979712" y="476671"/>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74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sellaDiTesto 1"/>
          <p:cNvSpPr txBox="1"/>
          <p:nvPr userDrawn="1"/>
        </p:nvSpPr>
        <p:spPr>
          <a:xfrm>
            <a:off x="3563520" y="4581128"/>
            <a:ext cx="1986151" cy="276999"/>
          </a:xfrm>
          <a:prstGeom prst="rect">
            <a:avLst/>
          </a:prstGeom>
          <a:noFill/>
        </p:spPr>
        <p:txBody>
          <a:bodyPr wrap="none" rtlCol="0">
            <a:noAutofit/>
          </a:bodyPr>
          <a:lstStyle/>
          <a:p>
            <a:pPr algn="ctr"/>
            <a:r>
              <a:rPr lang="en-GB" sz="1500" b="0" i="0" dirty="0" err="1">
                <a:solidFill>
                  <a:schemeClr val="bg1"/>
                </a:solidFill>
                <a:latin typeface="Open Sans" charset="0"/>
                <a:ea typeface="Open Sans" charset="0"/>
                <a:cs typeface="Open Sans" charset="0"/>
              </a:rPr>
              <a:t>www.emodnet.eu</a:t>
            </a:r>
            <a:endParaRPr lang="en-GB" sz="1500" b="0" i="0" dirty="0">
              <a:solidFill>
                <a:schemeClr val="bg1"/>
              </a:solidFill>
              <a:latin typeface="Open Sans" charset="0"/>
              <a:ea typeface="Open Sans" charset="0"/>
              <a:cs typeface="Open Sans" charset="0"/>
            </a:endParaRPr>
          </a:p>
        </p:txBody>
      </p:sp>
      <p:sp>
        <p:nvSpPr>
          <p:cNvPr id="3" name="CasellaDiTesto 2"/>
          <p:cNvSpPr txBox="1"/>
          <p:nvPr userDrawn="1"/>
        </p:nvSpPr>
        <p:spPr>
          <a:xfrm>
            <a:off x="3887923" y="4293096"/>
            <a:ext cx="1296144" cy="276999"/>
          </a:xfrm>
          <a:prstGeom prst="rect">
            <a:avLst/>
          </a:prstGeom>
          <a:noFill/>
        </p:spPr>
        <p:txBody>
          <a:bodyPr wrap="none" rtlCol="0">
            <a:noAutofit/>
          </a:bodyPr>
          <a:lstStyle/>
          <a:p>
            <a:pPr algn="ctr"/>
            <a:r>
              <a:rPr lang="en-GB" sz="1500" b="0" i="0" dirty="0">
                <a:solidFill>
                  <a:schemeClr val="bg1"/>
                </a:solidFill>
                <a:latin typeface="Open Sans" charset="0"/>
                <a:ea typeface="Open Sans" charset="0"/>
                <a:cs typeface="Open Sans" charset="0"/>
              </a:rPr>
              <a:t>@</a:t>
            </a:r>
            <a:r>
              <a:rPr lang="en-GB" sz="1500" b="0" i="0" dirty="0" err="1">
                <a:solidFill>
                  <a:schemeClr val="bg1"/>
                </a:solidFill>
                <a:latin typeface="Open Sans" charset="0"/>
                <a:ea typeface="Open Sans" charset="0"/>
                <a:cs typeface="Open Sans" charset="0"/>
              </a:rPr>
              <a:t>EMODnet</a:t>
            </a:r>
            <a:endParaRPr lang="en-GB" sz="1500" b="0" i="0" dirty="0">
              <a:solidFill>
                <a:schemeClr val="bg1"/>
              </a:solidFill>
              <a:latin typeface="Open Sans" charset="0"/>
              <a:ea typeface="Open Sans" charset="0"/>
              <a:cs typeface="Open Sans" charset="0"/>
            </a:endParaRPr>
          </a:p>
        </p:txBody>
      </p:sp>
      <p:sp>
        <p:nvSpPr>
          <p:cNvPr id="7" name="CasellaDiTesto 6"/>
          <p:cNvSpPr txBox="1"/>
          <p:nvPr userDrawn="1"/>
        </p:nvSpPr>
        <p:spPr>
          <a:xfrm>
            <a:off x="2432359" y="5203082"/>
            <a:ext cx="4248472" cy="276999"/>
          </a:xfrm>
          <a:prstGeom prst="rect">
            <a:avLst/>
          </a:prstGeom>
          <a:noFill/>
        </p:spPr>
        <p:txBody>
          <a:bodyPr wrap="none" rtlCol="0">
            <a:noAutofit/>
          </a:bodyPr>
          <a:lstStyle/>
          <a:p>
            <a:pPr algn="ctr"/>
            <a:r>
              <a:rPr lang="en-GB" sz="1500" b="0" i="1">
                <a:solidFill>
                  <a:schemeClr val="bg1"/>
                </a:solidFill>
                <a:latin typeface="Open Sans" charset="0"/>
                <a:ea typeface="Open Sans" charset="0"/>
                <a:cs typeface="Open Sans" charset="0"/>
              </a:rPr>
              <a:t>Your gateway to marine data in Europe</a:t>
            </a:r>
            <a:endParaRPr lang="en-GB" sz="1500" b="0" i="1" dirty="0">
              <a:solidFill>
                <a:schemeClr val="bg1"/>
              </a:solidFill>
              <a:latin typeface="Open Sans" charset="0"/>
              <a:ea typeface="Open Sans" charset="0"/>
              <a:cs typeface="Open Sans" charset="0"/>
            </a:endParaRPr>
          </a:p>
        </p:txBody>
      </p:sp>
      <p:pic>
        <p:nvPicPr>
          <p:cNvPr id="5" name="Immagin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6076" y="1659624"/>
            <a:ext cx="2000494" cy="2530640"/>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2"/>
          <a:stretch>
            <a:fillRect/>
          </a:stretch>
        </p:blipFill>
        <p:spPr>
          <a:xfrm>
            <a:off x="1" y="2323345"/>
            <a:ext cx="9144000" cy="4534656"/>
          </a:xfrm>
          <a:prstGeom prst="rect">
            <a:avLst/>
          </a:prstGeom>
        </p:spPr>
      </p:pic>
      <p:sp>
        <p:nvSpPr>
          <p:cNvPr id="2" name="Title 1"/>
          <p:cNvSpPr>
            <a:spLocks noGrp="1"/>
          </p:cNvSpPr>
          <p:nvPr>
            <p:ph type="title"/>
          </p:nvPr>
        </p:nvSpPr>
        <p:spPr>
          <a:xfrm>
            <a:off x="2296886" y="274638"/>
            <a:ext cx="6389913" cy="1143000"/>
          </a:xfrm>
          <a:prstGeom prst="rect">
            <a:avLst/>
          </a:prstGeom>
        </p:spPr>
        <p:txBody>
          <a:bodyPr/>
          <a:lstStyle>
            <a:lvl1pPr>
              <a:defRPr sz="3200" b="1" i="0">
                <a:solidFill>
                  <a:srgbClr val="1B4EA1"/>
                </a:solidFill>
                <a:latin typeface="Helvetica"/>
                <a:cs typeface="Helvetica"/>
              </a:defRPr>
            </a:lvl1pPr>
          </a:lstStyle>
          <a:p>
            <a:r>
              <a:rPr lang="en-GB" dirty="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b="0" i="0">
                <a:solidFill>
                  <a:schemeClr val="tx1"/>
                </a:solidFill>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5" name="Straight Connector 4"/>
          <p:cNvCxnSpPr/>
          <p:nvPr userDrawn="1"/>
        </p:nvCxnSpPr>
        <p:spPr>
          <a:xfrm>
            <a:off x="1665515" y="985520"/>
            <a:ext cx="6847114" cy="0"/>
          </a:xfrm>
          <a:prstGeom prst="line">
            <a:avLst/>
          </a:prstGeom>
          <a:ln w="50800">
            <a:solidFill>
              <a:srgbClr val="1B4EA1"/>
            </a:solidFill>
          </a:ln>
          <a:effectLst/>
        </p:spPr>
        <p:style>
          <a:lnRef idx="2">
            <a:schemeClr val="accent1"/>
          </a:lnRef>
          <a:fillRef idx="0">
            <a:schemeClr val="accent1"/>
          </a:fillRef>
          <a:effectRef idx="1">
            <a:schemeClr val="accent1"/>
          </a:effectRef>
          <a:fontRef idx="minor">
            <a:schemeClr val="tx1"/>
          </a:fontRef>
        </p:style>
      </p:cxn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151791"/>
            <a:ext cx="868595" cy="969438"/>
          </a:xfrm>
          <a:prstGeom prst="rect">
            <a:avLst/>
          </a:prstGeom>
        </p:spPr>
      </p:pic>
    </p:spTree>
    <p:extLst>
      <p:ext uri="{BB962C8B-B14F-4D97-AF65-F5344CB8AC3E}">
        <p14:creationId xmlns:p14="http://schemas.microsoft.com/office/powerpoint/2010/main" val="1502208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endParaRPr lang="fr-FR"/>
          </a:p>
          <a:p>
            <a:r>
              <a:rPr lang="fr-FR"/>
              <a:t> © Connaître aujourd</a:t>
            </a:r>
            <a:r>
              <a:rPr lang="ja-JP" altLang="fr-FR"/>
              <a:t>’</a:t>
            </a:r>
            <a:r>
              <a:rPr lang="fr-FR"/>
              <a:t>hui, mieux vivre demain</a:t>
            </a:r>
          </a:p>
        </p:txBody>
      </p:sp>
      <p:sp>
        <p:nvSpPr>
          <p:cNvPr id="4" name="Rectangle 6"/>
          <p:cNvSpPr>
            <a:spLocks noGrp="1" noChangeArrowheads="1"/>
          </p:cNvSpPr>
          <p:nvPr>
            <p:ph type="sldNum" sz="quarter" idx="12"/>
          </p:nvPr>
        </p:nvSpPr>
        <p:spPr>
          <a:ln/>
        </p:spPr>
        <p:txBody>
          <a:bodyPr/>
          <a:lstStyle>
            <a:lvl1pPr>
              <a:defRPr/>
            </a:lvl1pPr>
          </a:lstStyle>
          <a:p>
            <a:r>
              <a:rPr lang="fr-FR"/>
              <a:t> </a:t>
            </a:r>
            <a:r>
              <a:rPr lang="fr-FR" sz="800"/>
              <a:t>Page </a:t>
            </a:r>
            <a:fld id="{1B6894C2-E9B0-964D-B81D-6A01A94FDB89}" type="slidenum">
              <a:rPr lang="fr-FR" sz="800"/>
              <a:pPr/>
              <a:t>‹#›</a:t>
            </a:fld>
            <a:endParaRPr lang="fr-FR" sz="800"/>
          </a:p>
        </p:txBody>
      </p:sp>
    </p:spTree>
    <p:extLst>
      <p:ext uri="{BB962C8B-B14F-4D97-AF65-F5344CB8AC3E}">
        <p14:creationId xmlns:p14="http://schemas.microsoft.com/office/powerpoint/2010/main" val="188272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6" r:id="rId1"/>
    <p:sldLayoutId id="2147483704" r:id="rId2"/>
    <p:sldLayoutId id="2147483708" r:id="rId3"/>
    <p:sldLayoutId id="2147483709" r:id="rId4"/>
    <p:sldLayoutId id="2147483710" r:id="rId5"/>
    <p:sldLayoutId id="2147483707" r:id="rId6"/>
    <p:sldLayoutId id="2147483711" r:id="rId7"/>
    <p:sldLayoutId id="2147483712" r:id="rId8"/>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2348880"/>
            <a:ext cx="9144000" cy="1872208"/>
          </a:xfrm>
        </p:spPr>
        <p:txBody>
          <a:bodyPr>
            <a:noAutofit/>
          </a:bodyPr>
          <a:lstStyle/>
          <a:p>
            <a:pPr algn="ctr"/>
            <a:r>
              <a:rPr lang="it-IT" sz="3400" dirty="0"/>
              <a:t>Adeguatezza del sistema </a:t>
            </a:r>
            <a:r>
              <a:rPr lang="it-IT" sz="3400" dirty="0" err="1"/>
              <a:t>EMODnet</a:t>
            </a:r>
            <a:r>
              <a:rPr lang="it-IT" sz="3400" dirty="0"/>
              <a:t> alla creazione di prodotti e applicazioni per la </a:t>
            </a:r>
            <a:r>
              <a:rPr lang="it-IT" sz="3400" dirty="0" err="1"/>
              <a:t>societa</a:t>
            </a:r>
            <a:r>
              <a:rPr lang="it-IT" sz="3400" dirty="0"/>
              <a:t>̀</a:t>
            </a:r>
            <a:endParaRPr lang="en-GB" sz="3400" dirty="0"/>
          </a:p>
        </p:txBody>
      </p:sp>
      <p:sp>
        <p:nvSpPr>
          <p:cNvPr id="3" name="Sottotitolo 2"/>
          <p:cNvSpPr>
            <a:spLocks noGrp="1"/>
          </p:cNvSpPr>
          <p:nvPr>
            <p:ph type="subTitle" idx="1"/>
          </p:nvPr>
        </p:nvSpPr>
        <p:spPr>
          <a:xfrm>
            <a:off x="0" y="3807160"/>
            <a:ext cx="9144000" cy="601960"/>
          </a:xfrm>
        </p:spPr>
        <p:txBody>
          <a:bodyPr/>
          <a:lstStyle/>
          <a:p>
            <a:pPr algn="ctr"/>
            <a:r>
              <a:rPr lang="it-IT" sz="2800" dirty="0"/>
              <a:t>Emergenze da sversamenti di oli combustibili in mare</a:t>
            </a:r>
            <a:endParaRPr lang="en-GB" sz="2800" dirty="0"/>
          </a:p>
        </p:txBody>
      </p:sp>
      <p:sp>
        <p:nvSpPr>
          <p:cNvPr id="4" name="Segnaposto testo 3"/>
          <p:cNvSpPr>
            <a:spLocks noGrp="1"/>
          </p:cNvSpPr>
          <p:nvPr>
            <p:ph type="body" sz="quarter" idx="11"/>
          </p:nvPr>
        </p:nvSpPr>
        <p:spPr>
          <a:xfrm>
            <a:off x="3563888" y="4941168"/>
            <a:ext cx="2735452" cy="1008112"/>
          </a:xfrm>
        </p:spPr>
        <p:txBody>
          <a:bodyPr>
            <a:normAutofit/>
          </a:bodyPr>
          <a:lstStyle/>
          <a:p>
            <a:r>
              <a:rPr lang="en-GB" sz="1600" dirty="0"/>
              <a:t>Simona </a:t>
            </a:r>
            <a:r>
              <a:rPr lang="en-GB" sz="1600" dirty="0" err="1"/>
              <a:t>Simoncelli</a:t>
            </a:r>
            <a:endParaRPr lang="en-GB" sz="1600" dirty="0"/>
          </a:p>
          <a:p>
            <a:r>
              <a:rPr lang="en-GB" sz="1600" dirty="0"/>
              <a:t>e</a:t>
            </a:r>
          </a:p>
          <a:p>
            <a:r>
              <a:rPr lang="en-GB" sz="1600" dirty="0"/>
              <a:t>Nadia </a:t>
            </a:r>
            <a:r>
              <a:rPr lang="en-GB" sz="1600" dirty="0" err="1"/>
              <a:t>Pinardi</a:t>
            </a:r>
            <a:endParaRPr lang="en-GB" sz="1600" dirty="0"/>
          </a:p>
        </p:txBody>
      </p:sp>
      <p:sp>
        <p:nvSpPr>
          <p:cNvPr id="5" name="Segnaposto testo 4"/>
          <p:cNvSpPr>
            <a:spLocks noGrp="1"/>
          </p:cNvSpPr>
          <p:nvPr>
            <p:ph type="body" sz="quarter" idx="12"/>
          </p:nvPr>
        </p:nvSpPr>
        <p:spPr>
          <a:xfrm>
            <a:off x="6444208" y="4954736"/>
            <a:ext cx="2257685" cy="1157064"/>
          </a:xfrm>
        </p:spPr>
        <p:txBody>
          <a:bodyPr/>
          <a:lstStyle/>
          <a:p>
            <a:r>
              <a:rPr lang="en-GB" sz="1600" dirty="0"/>
              <a:t>INGV, </a:t>
            </a:r>
            <a:r>
              <a:rPr lang="en-GB" sz="1600" dirty="0" err="1"/>
              <a:t>Sezione</a:t>
            </a:r>
            <a:r>
              <a:rPr lang="en-GB" sz="1600" dirty="0"/>
              <a:t> di Bologna</a:t>
            </a:r>
          </a:p>
          <a:p>
            <a:endParaRPr lang="en-GB" sz="1600" dirty="0"/>
          </a:p>
          <a:p>
            <a:r>
              <a:rPr lang="it-IT" sz="1600" dirty="0" err="1"/>
              <a:t>Universita</a:t>
            </a:r>
            <a:r>
              <a:rPr lang="en-GB" sz="1600" dirty="0"/>
              <a:t>’ di Bologna</a:t>
            </a:r>
          </a:p>
          <a:p>
            <a:r>
              <a:rPr lang="en-GB" sz="1600" dirty="0"/>
              <a:t>CMCC</a:t>
            </a:r>
          </a:p>
        </p:txBody>
      </p:sp>
    </p:spTree>
    <p:extLst>
      <p:ext uri="{BB962C8B-B14F-4D97-AF65-F5344CB8AC3E}">
        <p14:creationId xmlns:p14="http://schemas.microsoft.com/office/powerpoint/2010/main" val="1833926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73A4-F8B6-BA44-8E00-48CDA54E5DF4}"/>
              </a:ext>
            </a:extLst>
          </p:cNvPr>
          <p:cNvSpPr>
            <a:spLocks noGrp="1"/>
          </p:cNvSpPr>
          <p:nvPr>
            <p:ph type="title"/>
          </p:nvPr>
        </p:nvSpPr>
        <p:spPr>
          <a:xfrm>
            <a:off x="1666551" y="188640"/>
            <a:ext cx="6389913" cy="1143000"/>
          </a:xfrm>
        </p:spPr>
        <p:txBody>
          <a:bodyPr/>
          <a:lstStyle/>
          <a:p>
            <a:r>
              <a:rPr lang="en-US" dirty="0"/>
              <a:t>Input data </a:t>
            </a:r>
          </a:p>
        </p:txBody>
      </p:sp>
      <p:pic>
        <p:nvPicPr>
          <p:cNvPr id="5" name="Picture 4">
            <a:extLst>
              <a:ext uri="{FF2B5EF4-FFF2-40B4-BE49-F238E27FC236}">
                <a16:creationId xmlns:a16="http://schemas.microsoft.com/office/drawing/2014/main" id="{563DBFEF-9811-AB4D-9BA4-505ACBA636E6}"/>
              </a:ext>
            </a:extLst>
          </p:cNvPr>
          <p:cNvPicPr>
            <a:picLocks noChangeAspect="1"/>
          </p:cNvPicPr>
          <p:nvPr/>
        </p:nvPicPr>
        <p:blipFill rotWithShape="1">
          <a:blip r:embed="rId2">
            <a:extLst>
              <a:ext uri="{28A0092B-C50C-407E-A947-70E740481C1C}">
                <a14:useLocalDpi xmlns:a14="http://schemas.microsoft.com/office/drawing/2010/main" val="0"/>
              </a:ext>
            </a:extLst>
          </a:blip>
          <a:srcRect l="3218" t="21052" r="3439" b="5263"/>
          <a:stretch/>
        </p:blipFill>
        <p:spPr>
          <a:xfrm>
            <a:off x="7956376" y="116632"/>
            <a:ext cx="1080000" cy="1080000"/>
          </a:xfrm>
          <a:prstGeom prst="rect">
            <a:avLst/>
          </a:prstGeom>
        </p:spPr>
      </p:pic>
      <p:sp>
        <p:nvSpPr>
          <p:cNvPr id="7" name="Rectangle 6">
            <a:extLst>
              <a:ext uri="{FF2B5EF4-FFF2-40B4-BE49-F238E27FC236}">
                <a16:creationId xmlns:a16="http://schemas.microsoft.com/office/drawing/2014/main" id="{9020AA64-B9B1-1D44-9D17-AB6856D1E2A9}"/>
              </a:ext>
            </a:extLst>
          </p:cNvPr>
          <p:cNvSpPr/>
          <p:nvPr/>
        </p:nvSpPr>
        <p:spPr>
          <a:xfrm>
            <a:off x="297384" y="1275288"/>
            <a:ext cx="8820472" cy="5324535"/>
          </a:xfrm>
          <a:prstGeom prst="rect">
            <a:avLst/>
          </a:prstGeom>
        </p:spPr>
        <p:txBody>
          <a:bodyPr wrap="square">
            <a:spAutoFit/>
          </a:bodyPr>
          <a:lstStyle/>
          <a:p>
            <a:pPr algn="just"/>
            <a:r>
              <a:rPr lang="it-IT" sz="2000" dirty="0"/>
              <a:t>OPL-</a:t>
            </a:r>
            <a:r>
              <a:rPr lang="it-IT" sz="2000" dirty="0" err="1"/>
              <a:t>Bulletin</a:t>
            </a:r>
            <a:r>
              <a:rPr lang="it-IT" sz="2000" dirty="0"/>
              <a:t> si basa sulla disponibilità di previsioni e analisi meteo-oceanografiche ad alta risoluzione per il Mar Mediterraneo fornite da CMEMS (</a:t>
            </a:r>
            <a:r>
              <a:rPr lang="it-IT" sz="2000" dirty="0" err="1"/>
              <a:t>Copernicus</a:t>
            </a:r>
            <a:r>
              <a:rPr lang="it-IT" sz="2000" dirty="0"/>
              <a:t> Marine Environment </a:t>
            </a:r>
            <a:r>
              <a:rPr lang="it-IT" sz="2000" dirty="0" err="1"/>
              <a:t>Monitoring</a:t>
            </a:r>
            <a:r>
              <a:rPr lang="it-IT" sz="2000" dirty="0"/>
              <a:t> Service) o da altri sistemi di previsione nazionali:</a:t>
            </a:r>
          </a:p>
          <a:p>
            <a:pPr marL="285750" lvl="0" indent="-285750">
              <a:buFont typeface="Arial" panose="020B0604020202020204" pitchFamily="34" charset="0"/>
              <a:buChar char="•"/>
            </a:pPr>
            <a:r>
              <a:rPr lang="it-IT" sz="2000" dirty="0"/>
              <a:t>venti</a:t>
            </a:r>
          </a:p>
          <a:p>
            <a:pPr marL="285750" lvl="0" indent="-285750">
              <a:buFont typeface="Arial" panose="020B0604020202020204" pitchFamily="34" charset="0"/>
              <a:buChar char="•"/>
            </a:pPr>
            <a:r>
              <a:rPr lang="it-IT" sz="2000" dirty="0"/>
              <a:t>correnti</a:t>
            </a:r>
          </a:p>
          <a:p>
            <a:pPr marL="285750" lvl="0" indent="-285750">
              <a:buFont typeface="Arial" panose="020B0604020202020204" pitchFamily="34" charset="0"/>
              <a:buChar char="•"/>
            </a:pPr>
            <a:r>
              <a:rPr lang="it-IT" sz="2000" dirty="0"/>
              <a:t>Onde</a:t>
            </a:r>
          </a:p>
          <a:p>
            <a:pPr algn="just"/>
            <a:endParaRPr lang="it-IT" sz="2000" dirty="0"/>
          </a:p>
          <a:p>
            <a:pPr algn="just"/>
            <a:r>
              <a:rPr lang="it-IT" sz="2000" dirty="0"/>
              <a:t>Dati aggiuntivi sono necessari per valutare l’impatto sull’ambiente e le attività umane</a:t>
            </a:r>
          </a:p>
          <a:p>
            <a:pPr marL="285750" lvl="0" indent="-285750">
              <a:buFont typeface="Arial" panose="020B0604020202020204" pitchFamily="34" charset="0"/>
              <a:buChar char="•"/>
            </a:pPr>
            <a:r>
              <a:rPr lang="it-IT" sz="2000" dirty="0"/>
              <a:t>batimetria</a:t>
            </a:r>
          </a:p>
          <a:p>
            <a:pPr marL="285750" lvl="0" indent="-285750">
              <a:buFont typeface="Arial" panose="020B0604020202020204" pitchFamily="34" charset="0"/>
              <a:buChar char="•"/>
            </a:pPr>
            <a:r>
              <a:rPr lang="it-IT" sz="2000" dirty="0"/>
              <a:t>Geomorfologia costiera</a:t>
            </a:r>
          </a:p>
          <a:p>
            <a:pPr marL="285750" lvl="0" indent="-285750">
              <a:buFont typeface="Arial" panose="020B0604020202020204" pitchFamily="34" charset="0"/>
              <a:buChar char="•"/>
            </a:pPr>
            <a:r>
              <a:rPr lang="it-IT" sz="2000" dirty="0" err="1"/>
              <a:t>seabed</a:t>
            </a:r>
            <a:r>
              <a:rPr lang="it-IT" sz="2000" dirty="0"/>
              <a:t> </a:t>
            </a:r>
            <a:r>
              <a:rPr lang="it-IT" sz="2000" dirty="0" err="1"/>
              <a:t>substrate</a:t>
            </a:r>
            <a:endParaRPr lang="it-IT" sz="2000" dirty="0"/>
          </a:p>
          <a:p>
            <a:pPr marL="285750" lvl="0" indent="-285750">
              <a:buFont typeface="Arial" panose="020B0604020202020204" pitchFamily="34" charset="0"/>
              <a:buChar char="•"/>
            </a:pPr>
            <a:r>
              <a:rPr lang="it-IT" sz="2000" dirty="0"/>
              <a:t>Infrastrutture marine e costiere</a:t>
            </a:r>
          </a:p>
          <a:p>
            <a:pPr marL="285750" lvl="0" indent="-285750">
              <a:buFont typeface="Arial" panose="020B0604020202020204" pitchFamily="34" charset="0"/>
              <a:buChar char="•"/>
            </a:pPr>
            <a:r>
              <a:rPr lang="it-IT" sz="2000" dirty="0"/>
              <a:t>Acquacultura</a:t>
            </a:r>
          </a:p>
          <a:p>
            <a:pPr marL="285750" lvl="0" indent="-285750">
              <a:buFont typeface="Arial" panose="020B0604020202020204" pitchFamily="34" charset="0"/>
              <a:buChar char="•"/>
            </a:pPr>
            <a:r>
              <a:rPr lang="it-IT" sz="2000" dirty="0"/>
              <a:t>Aree marine protette</a:t>
            </a:r>
          </a:p>
          <a:p>
            <a:pPr marL="285750" lvl="0" indent="-285750">
              <a:buFont typeface="Arial" panose="020B0604020202020204" pitchFamily="34" charset="0"/>
              <a:buChar char="•"/>
            </a:pPr>
            <a:r>
              <a:rPr lang="it-IT" sz="2000" dirty="0"/>
              <a:t>Rotte commerciali</a:t>
            </a:r>
          </a:p>
          <a:p>
            <a:pPr marL="285750" lvl="0" indent="-285750">
              <a:buFont typeface="Arial" panose="020B0604020202020204" pitchFamily="34" charset="0"/>
              <a:buChar char="•"/>
            </a:pPr>
            <a:r>
              <a:rPr lang="it-IT" sz="2000" dirty="0"/>
              <a:t>Destinazione d’uso delle zone costiere</a:t>
            </a:r>
          </a:p>
        </p:txBody>
      </p:sp>
      <p:pic>
        <p:nvPicPr>
          <p:cNvPr id="9" name="Picture 8">
            <a:extLst>
              <a:ext uri="{FF2B5EF4-FFF2-40B4-BE49-F238E27FC236}">
                <a16:creationId xmlns:a16="http://schemas.microsoft.com/office/drawing/2014/main" id="{74E05C0C-DE63-9B4C-AB4D-99F70BE5C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620" y="4077072"/>
            <a:ext cx="4320000" cy="2415544"/>
          </a:xfrm>
          <a:prstGeom prst="rect">
            <a:avLst/>
          </a:prstGeom>
        </p:spPr>
      </p:pic>
      <p:sp>
        <p:nvSpPr>
          <p:cNvPr id="10" name="Rectangle 9">
            <a:extLst>
              <a:ext uri="{FF2B5EF4-FFF2-40B4-BE49-F238E27FC236}">
                <a16:creationId xmlns:a16="http://schemas.microsoft.com/office/drawing/2014/main" id="{D3BFB5B1-02F8-D441-8B19-4B22A0DCE66F}"/>
              </a:ext>
            </a:extLst>
          </p:cNvPr>
          <p:cNvSpPr/>
          <p:nvPr/>
        </p:nvSpPr>
        <p:spPr>
          <a:xfrm>
            <a:off x="6250077" y="4108396"/>
            <a:ext cx="2894895" cy="369332"/>
          </a:xfrm>
          <a:prstGeom prst="rect">
            <a:avLst/>
          </a:prstGeom>
        </p:spPr>
        <p:txBody>
          <a:bodyPr wrap="none">
            <a:spAutoFit/>
          </a:bodyPr>
          <a:lstStyle/>
          <a:p>
            <a:r>
              <a:rPr lang="en-GB" b="1" dirty="0"/>
              <a:t>Input Dataset per Challenge </a:t>
            </a:r>
            <a:endParaRPr lang="en-US" b="1" dirty="0"/>
          </a:p>
        </p:txBody>
      </p:sp>
      <p:sp>
        <p:nvSpPr>
          <p:cNvPr id="11" name="Up Arrow 10">
            <a:extLst>
              <a:ext uri="{FF2B5EF4-FFF2-40B4-BE49-F238E27FC236}">
                <a16:creationId xmlns:a16="http://schemas.microsoft.com/office/drawing/2014/main" id="{9AAB7D82-E012-D249-B171-2FC33F014783}"/>
              </a:ext>
            </a:extLst>
          </p:cNvPr>
          <p:cNvSpPr/>
          <p:nvPr/>
        </p:nvSpPr>
        <p:spPr>
          <a:xfrm>
            <a:off x="6131118" y="6363528"/>
            <a:ext cx="237917" cy="365384"/>
          </a:xfrm>
          <a:prstGeom prst="up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298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84E3C-F03B-FD4D-9291-2DE110094A1D}"/>
              </a:ext>
            </a:extLst>
          </p:cNvPr>
          <p:cNvSpPr/>
          <p:nvPr/>
        </p:nvSpPr>
        <p:spPr>
          <a:xfrm>
            <a:off x="323528" y="980728"/>
            <a:ext cx="8568952" cy="1477328"/>
          </a:xfrm>
          <a:prstGeom prst="rect">
            <a:avLst/>
          </a:prstGeom>
        </p:spPr>
        <p:txBody>
          <a:bodyPr wrap="square">
            <a:spAutoFit/>
          </a:bodyPr>
          <a:lstStyle/>
          <a:p>
            <a:r>
              <a:rPr lang="en-US" dirty="0"/>
              <a:t>"In August 2013 an incident occurred during a tanker loading operation at a buoy off the coast of the Sidi </a:t>
            </a:r>
            <a:r>
              <a:rPr lang="en-US" dirty="0" err="1"/>
              <a:t>Kerir</a:t>
            </a:r>
            <a:r>
              <a:rPr lang="en-US" dirty="0"/>
              <a:t> terminal of the </a:t>
            </a:r>
            <a:r>
              <a:rPr lang="en-US" dirty="0" err="1"/>
              <a:t>Sumed</a:t>
            </a:r>
            <a:r>
              <a:rPr lang="en-US" dirty="0"/>
              <a:t> pipeline (LAT: 31,130824N; LON: 29,75227E) with an estimated rate of 5000 m</a:t>
            </a:r>
            <a:r>
              <a:rPr lang="en-US" baseline="30000" dirty="0"/>
              <a:t>3</a:t>
            </a:r>
            <a:r>
              <a:rPr lang="en-US" dirty="0"/>
              <a:t> Brent crude oil spilled during a period of 24 hours starting 8:15 CET on 13/08/</a:t>
            </a:r>
            <a:r>
              <a:rPr lang="en-US" dirty="0">
                <a:solidFill>
                  <a:srgbClr val="FF0000"/>
                </a:solidFill>
              </a:rPr>
              <a:t>2013</a:t>
            </a:r>
            <a:r>
              <a:rPr lang="en-US" dirty="0"/>
              <a:t>. The accident went largely unattended in the aftermath of the 2013 Egyptian Coup d’état during a period of unrest and instability."</a:t>
            </a:r>
          </a:p>
        </p:txBody>
      </p:sp>
      <p:pic>
        <p:nvPicPr>
          <p:cNvPr id="5" name="Immagine 194">
            <a:extLst>
              <a:ext uri="{FF2B5EF4-FFF2-40B4-BE49-F238E27FC236}">
                <a16:creationId xmlns:a16="http://schemas.microsoft.com/office/drawing/2014/main" id="{F386ED26-5C91-8141-BC71-8942AAD478A9}"/>
              </a:ext>
            </a:extLst>
          </p:cNvPr>
          <p:cNvPicPr/>
          <p:nvPr/>
        </p:nvPicPr>
        <p:blipFill>
          <a:blip r:embed="rId2"/>
          <a:srcRect/>
          <a:stretch>
            <a:fillRect/>
          </a:stretch>
        </p:blipFill>
        <p:spPr bwMode="auto">
          <a:xfrm>
            <a:off x="323528" y="2492896"/>
            <a:ext cx="3959860" cy="2577465"/>
          </a:xfrm>
          <a:prstGeom prst="rect">
            <a:avLst/>
          </a:prstGeom>
          <a:noFill/>
          <a:ln w="9525">
            <a:noFill/>
            <a:miter lim="800000"/>
            <a:headEnd/>
            <a:tailEnd/>
          </a:ln>
        </p:spPr>
      </p:pic>
      <p:sp>
        <p:nvSpPr>
          <p:cNvPr id="6" name="Rectangle 5">
            <a:extLst>
              <a:ext uri="{FF2B5EF4-FFF2-40B4-BE49-F238E27FC236}">
                <a16:creationId xmlns:a16="http://schemas.microsoft.com/office/drawing/2014/main" id="{D675B193-F43C-F344-B876-F4ACA2C590A5}"/>
              </a:ext>
            </a:extLst>
          </p:cNvPr>
          <p:cNvSpPr/>
          <p:nvPr/>
        </p:nvSpPr>
        <p:spPr>
          <a:xfrm>
            <a:off x="2051720" y="44624"/>
            <a:ext cx="5976664" cy="954107"/>
          </a:xfrm>
          <a:prstGeom prst="rect">
            <a:avLst/>
          </a:prstGeom>
        </p:spPr>
        <p:txBody>
          <a:bodyPr wrap="square">
            <a:spAutoFit/>
          </a:bodyPr>
          <a:lstStyle/>
          <a:p>
            <a:pPr algn="ctr"/>
            <a:r>
              <a:rPr lang="en-US" sz="3200" b="1" dirty="0">
                <a:solidFill>
                  <a:srgbClr val="1B4EA1"/>
                </a:solidFill>
                <a:latin typeface="Helvetica"/>
                <a:ea typeface="+mj-ea"/>
              </a:rPr>
              <a:t>Stress Test</a:t>
            </a:r>
          </a:p>
          <a:p>
            <a:pPr algn="ctr"/>
            <a:r>
              <a:rPr lang="en-US" sz="2400" b="1" dirty="0">
                <a:solidFill>
                  <a:srgbClr val="1B4EA1"/>
                </a:solidFill>
                <a:latin typeface="Helvetica"/>
                <a:ea typeface="+mj-ea"/>
              </a:rPr>
              <a:t>DGMARE Alert on May 10, 2016 at 11.23</a:t>
            </a:r>
          </a:p>
        </p:txBody>
      </p:sp>
      <p:graphicFrame>
        <p:nvGraphicFramePr>
          <p:cNvPr id="7" name="Table 6">
            <a:extLst>
              <a:ext uri="{FF2B5EF4-FFF2-40B4-BE49-F238E27FC236}">
                <a16:creationId xmlns:a16="http://schemas.microsoft.com/office/drawing/2014/main" id="{6DAE4503-C7ED-2B43-86CE-88B8C39E4A2E}"/>
              </a:ext>
            </a:extLst>
          </p:cNvPr>
          <p:cNvGraphicFramePr>
            <a:graphicFrameLocks noGrp="1"/>
          </p:cNvGraphicFramePr>
          <p:nvPr>
            <p:extLst>
              <p:ext uri="{D42A27DB-BD31-4B8C-83A1-F6EECF244321}">
                <p14:modId xmlns:p14="http://schemas.microsoft.com/office/powerpoint/2010/main" val="2703871331"/>
              </p:ext>
            </p:extLst>
          </p:nvPr>
        </p:nvGraphicFramePr>
        <p:xfrm>
          <a:off x="4460292" y="2492896"/>
          <a:ext cx="4321810" cy="1280160"/>
        </p:xfrm>
        <a:graphic>
          <a:graphicData uri="http://schemas.openxmlformats.org/drawingml/2006/table">
            <a:tbl>
              <a:tblPr firstRow="1" firstCol="1" bandRow="1" bandCol="1">
                <a:tableStyleId>{5C22544A-7EE6-4342-B048-85BDC9FD1C3A}</a:tableStyleId>
              </a:tblPr>
              <a:tblGrid>
                <a:gridCol w="2159635">
                  <a:extLst>
                    <a:ext uri="{9D8B030D-6E8A-4147-A177-3AD203B41FA5}">
                      <a16:colId xmlns:a16="http://schemas.microsoft.com/office/drawing/2014/main" val="2186676591"/>
                    </a:ext>
                  </a:extLst>
                </a:gridCol>
                <a:gridCol w="2162175">
                  <a:extLst>
                    <a:ext uri="{9D8B030D-6E8A-4147-A177-3AD203B41FA5}">
                      <a16:colId xmlns:a16="http://schemas.microsoft.com/office/drawing/2014/main" val="2159835508"/>
                    </a:ext>
                  </a:extLst>
                </a:gridCol>
              </a:tblGrid>
              <a:tr h="0">
                <a:tc>
                  <a:txBody>
                    <a:bodyPr/>
                    <a:lstStyle/>
                    <a:p>
                      <a:pPr>
                        <a:spcAft>
                          <a:spcPts val="0"/>
                        </a:spcAft>
                      </a:pPr>
                      <a:r>
                        <a:rPr lang="en-GB" sz="1200" dirty="0">
                          <a:effectLst/>
                        </a:rPr>
                        <a:t>INITIAL ASSUMPTIONS</a:t>
                      </a:r>
                      <a:endParaRPr lang="it-IT" sz="1200" dirty="0">
                        <a:effectLst/>
                        <a:latin typeface="Times" pitchFamily="2" charset="0"/>
                        <a:ea typeface="Times" pitchFamily="2" charset="0"/>
                        <a:cs typeface="Times New Roman" panose="02020603050405020304" pitchFamily="18" charset="0"/>
                      </a:endParaRPr>
                    </a:p>
                  </a:txBody>
                  <a:tcPr marL="68580" marR="68580" marT="0" marB="0"/>
                </a:tc>
                <a:tc>
                  <a:txBody>
                    <a:bodyPr/>
                    <a:lstStyle/>
                    <a:p>
                      <a:pPr algn="ctr">
                        <a:spcAft>
                          <a:spcPts val="0"/>
                        </a:spcAft>
                      </a:pPr>
                      <a:r>
                        <a:rPr lang="en-GB" sz="1200">
                          <a:effectLst/>
                        </a:rPr>
                        <a:t> </a:t>
                      </a:r>
                      <a:endParaRPr lang="it-IT" sz="1200">
                        <a:effectLst/>
                        <a:latin typeface="Times" pitchFamily="2" charset="0"/>
                        <a:ea typeface="Times"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469016231"/>
                  </a:ext>
                </a:extLst>
              </a:tr>
              <a:tr h="0">
                <a:tc>
                  <a:txBody>
                    <a:bodyPr/>
                    <a:lstStyle/>
                    <a:p>
                      <a:pPr>
                        <a:spcAft>
                          <a:spcPts val="0"/>
                        </a:spcAft>
                      </a:pPr>
                      <a:r>
                        <a:rPr lang="en-GB" sz="1200">
                          <a:effectLst/>
                        </a:rPr>
                        <a:t>OIL TYPE</a:t>
                      </a:r>
                      <a:endParaRPr lang="it-IT" sz="1200">
                        <a:effectLst/>
                        <a:latin typeface="Times" pitchFamily="2" charset="0"/>
                        <a:ea typeface="Times" pitchFamily="2" charset="0"/>
                        <a:cs typeface="Times New Roman" panose="02020603050405020304" pitchFamily="18" charset="0"/>
                      </a:endParaRPr>
                    </a:p>
                  </a:txBody>
                  <a:tcPr marL="68580" marR="68580" marT="0" marB="0"/>
                </a:tc>
                <a:tc>
                  <a:txBody>
                    <a:bodyPr/>
                    <a:lstStyle/>
                    <a:p>
                      <a:pPr algn="ctr">
                        <a:spcAft>
                          <a:spcPts val="0"/>
                        </a:spcAft>
                      </a:pPr>
                      <a:r>
                        <a:rPr lang="en-GB" sz="1200">
                          <a:effectLst/>
                        </a:rPr>
                        <a:t>Brent crude oil (API=38)</a:t>
                      </a:r>
                      <a:endParaRPr lang="it-IT" sz="1200">
                        <a:effectLst/>
                        <a:latin typeface="Times" pitchFamily="2" charset="0"/>
                        <a:ea typeface="Times"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4166469563"/>
                  </a:ext>
                </a:extLst>
              </a:tr>
              <a:tr h="0">
                <a:tc>
                  <a:txBody>
                    <a:bodyPr/>
                    <a:lstStyle/>
                    <a:p>
                      <a:pPr>
                        <a:spcAft>
                          <a:spcPts val="0"/>
                        </a:spcAft>
                      </a:pPr>
                      <a:r>
                        <a:rPr lang="en-GB" sz="1200">
                          <a:effectLst/>
                        </a:rPr>
                        <a:t>LEAK POSITION</a:t>
                      </a:r>
                      <a:endParaRPr lang="it-IT" sz="1200">
                        <a:effectLst/>
                        <a:latin typeface="Times" pitchFamily="2" charset="0"/>
                        <a:ea typeface="Times" pitchFamily="2" charset="0"/>
                        <a:cs typeface="Times New Roman" panose="02020603050405020304" pitchFamily="18" charset="0"/>
                      </a:endParaRPr>
                    </a:p>
                  </a:txBody>
                  <a:tcPr marL="68580" marR="68580" marT="0" marB="0"/>
                </a:tc>
                <a:tc>
                  <a:txBody>
                    <a:bodyPr/>
                    <a:lstStyle/>
                    <a:p>
                      <a:pPr algn="ctr">
                        <a:spcAft>
                          <a:spcPts val="0"/>
                        </a:spcAft>
                      </a:pPr>
                      <a:r>
                        <a:rPr lang="en-GB" sz="1200">
                          <a:effectLst/>
                        </a:rPr>
                        <a:t>LAT:31,130824 LON: 29,75227</a:t>
                      </a:r>
                      <a:endParaRPr lang="it-IT" sz="1200">
                        <a:effectLst/>
                        <a:latin typeface="Times" pitchFamily="2" charset="0"/>
                        <a:ea typeface="Times"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797727782"/>
                  </a:ext>
                </a:extLst>
              </a:tr>
              <a:tr h="0">
                <a:tc>
                  <a:txBody>
                    <a:bodyPr/>
                    <a:lstStyle/>
                    <a:p>
                      <a:pPr>
                        <a:spcAft>
                          <a:spcPts val="0"/>
                        </a:spcAft>
                      </a:pPr>
                      <a:r>
                        <a:rPr lang="en-GB" sz="1200">
                          <a:effectLst/>
                        </a:rPr>
                        <a:t>TIME OF THE LEAK</a:t>
                      </a:r>
                      <a:endParaRPr lang="it-IT" sz="1200">
                        <a:effectLst/>
                        <a:latin typeface="Times" pitchFamily="2" charset="0"/>
                        <a:ea typeface="Times" pitchFamily="2" charset="0"/>
                        <a:cs typeface="Times New Roman" panose="02020603050405020304" pitchFamily="18" charset="0"/>
                      </a:endParaRPr>
                    </a:p>
                  </a:txBody>
                  <a:tcPr marL="68580" marR="68580" marT="0" marB="0"/>
                </a:tc>
                <a:tc>
                  <a:txBody>
                    <a:bodyPr/>
                    <a:lstStyle/>
                    <a:p>
                      <a:pPr algn="ctr">
                        <a:spcAft>
                          <a:spcPts val="0"/>
                        </a:spcAft>
                      </a:pPr>
                      <a:r>
                        <a:rPr lang="en-GB" sz="1200">
                          <a:effectLst/>
                        </a:rPr>
                        <a:t>8:15 CET on 13/08/2013</a:t>
                      </a:r>
                      <a:endParaRPr lang="it-IT" sz="1200">
                        <a:effectLst/>
                        <a:latin typeface="Times" pitchFamily="2" charset="0"/>
                        <a:ea typeface="Times"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2732440673"/>
                  </a:ext>
                </a:extLst>
              </a:tr>
              <a:tr h="0">
                <a:tc>
                  <a:txBody>
                    <a:bodyPr/>
                    <a:lstStyle/>
                    <a:p>
                      <a:pPr>
                        <a:spcAft>
                          <a:spcPts val="0"/>
                        </a:spcAft>
                      </a:pPr>
                      <a:r>
                        <a:rPr lang="en-GB" sz="1200">
                          <a:effectLst/>
                        </a:rPr>
                        <a:t>DURATION OF SPILLAGE</a:t>
                      </a:r>
                      <a:endParaRPr lang="it-IT" sz="1200">
                        <a:effectLst/>
                        <a:latin typeface="Times" pitchFamily="2" charset="0"/>
                        <a:ea typeface="Times" pitchFamily="2" charset="0"/>
                        <a:cs typeface="Times New Roman" panose="02020603050405020304" pitchFamily="18" charset="0"/>
                      </a:endParaRPr>
                    </a:p>
                  </a:txBody>
                  <a:tcPr marL="68580" marR="68580" marT="0" marB="0"/>
                </a:tc>
                <a:tc>
                  <a:txBody>
                    <a:bodyPr/>
                    <a:lstStyle/>
                    <a:p>
                      <a:pPr algn="ctr">
                        <a:spcAft>
                          <a:spcPts val="0"/>
                        </a:spcAft>
                      </a:pPr>
                      <a:r>
                        <a:rPr lang="en-GB" sz="1200">
                          <a:effectLst/>
                        </a:rPr>
                        <a:t>24 hours</a:t>
                      </a:r>
                      <a:endParaRPr lang="it-IT" sz="1200">
                        <a:effectLst/>
                        <a:latin typeface="Times" pitchFamily="2" charset="0"/>
                        <a:ea typeface="Times"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614989797"/>
                  </a:ext>
                </a:extLst>
              </a:tr>
              <a:tr h="0">
                <a:tc>
                  <a:txBody>
                    <a:bodyPr/>
                    <a:lstStyle/>
                    <a:p>
                      <a:pPr>
                        <a:spcAft>
                          <a:spcPts val="0"/>
                        </a:spcAft>
                      </a:pPr>
                      <a:r>
                        <a:rPr lang="en-GB" sz="1200">
                          <a:effectLst/>
                        </a:rPr>
                        <a:t>RATE OF SPILLAGE</a:t>
                      </a:r>
                      <a:endParaRPr lang="it-IT" sz="1200">
                        <a:effectLst/>
                        <a:latin typeface="Times" pitchFamily="2" charset="0"/>
                        <a:ea typeface="Times" pitchFamily="2" charset="0"/>
                        <a:cs typeface="Times New Roman" panose="02020603050405020304" pitchFamily="18" charset="0"/>
                      </a:endParaRPr>
                    </a:p>
                  </a:txBody>
                  <a:tcPr marL="68580" marR="68580" marT="0" marB="0"/>
                </a:tc>
                <a:tc>
                  <a:txBody>
                    <a:bodyPr/>
                    <a:lstStyle/>
                    <a:p>
                      <a:pPr algn="ctr">
                        <a:spcAft>
                          <a:spcPts val="0"/>
                        </a:spcAft>
                      </a:pPr>
                      <a:r>
                        <a:rPr lang="en-GB" sz="1200">
                          <a:effectLst/>
                        </a:rPr>
                        <a:t>177 Ton/hr</a:t>
                      </a:r>
                      <a:endParaRPr lang="it-IT" sz="1200">
                        <a:effectLst/>
                        <a:latin typeface="Times" pitchFamily="2" charset="0"/>
                        <a:ea typeface="Times"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61131754"/>
                  </a:ext>
                </a:extLst>
              </a:tr>
              <a:tr h="0">
                <a:tc>
                  <a:txBody>
                    <a:bodyPr/>
                    <a:lstStyle/>
                    <a:p>
                      <a:pPr>
                        <a:spcAft>
                          <a:spcPts val="0"/>
                        </a:spcAft>
                      </a:pPr>
                      <a:r>
                        <a:rPr lang="en-GB" sz="1200">
                          <a:effectLst/>
                        </a:rPr>
                        <a:t>TOTAL AMOUT OF OIL SPILLED</a:t>
                      </a:r>
                      <a:endParaRPr lang="it-IT" sz="1200">
                        <a:effectLst/>
                        <a:latin typeface="Times" pitchFamily="2" charset="0"/>
                        <a:ea typeface="Times" pitchFamily="2" charset="0"/>
                        <a:cs typeface="Times New Roman" panose="02020603050405020304" pitchFamily="18" charset="0"/>
                      </a:endParaRPr>
                    </a:p>
                  </a:txBody>
                  <a:tcPr marL="68580" marR="68580" marT="0" marB="0"/>
                </a:tc>
                <a:tc>
                  <a:txBody>
                    <a:bodyPr/>
                    <a:lstStyle/>
                    <a:p>
                      <a:pPr algn="ctr">
                        <a:spcAft>
                          <a:spcPts val="0"/>
                        </a:spcAft>
                      </a:pPr>
                      <a:r>
                        <a:rPr lang="en-GB" sz="1200" dirty="0">
                          <a:effectLst/>
                        </a:rPr>
                        <a:t>5000m3</a:t>
                      </a:r>
                      <a:endParaRPr lang="it-IT" sz="1200" dirty="0">
                        <a:effectLst/>
                        <a:latin typeface="Times" pitchFamily="2" charset="0"/>
                        <a:ea typeface="Times"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901802648"/>
                  </a:ext>
                </a:extLst>
              </a:tr>
            </a:tbl>
          </a:graphicData>
        </a:graphic>
      </p:graphicFrame>
      <p:graphicFrame>
        <p:nvGraphicFramePr>
          <p:cNvPr id="8" name="Table 7">
            <a:extLst>
              <a:ext uri="{FF2B5EF4-FFF2-40B4-BE49-F238E27FC236}">
                <a16:creationId xmlns:a16="http://schemas.microsoft.com/office/drawing/2014/main" id="{02AC354D-2839-6D4A-A8E4-12C0F7C413A5}"/>
              </a:ext>
            </a:extLst>
          </p:cNvPr>
          <p:cNvGraphicFramePr>
            <a:graphicFrameLocks noGrp="1"/>
          </p:cNvGraphicFramePr>
          <p:nvPr>
            <p:extLst>
              <p:ext uri="{D42A27DB-BD31-4B8C-83A1-F6EECF244321}">
                <p14:modId xmlns:p14="http://schemas.microsoft.com/office/powerpoint/2010/main" val="1778285813"/>
              </p:ext>
            </p:extLst>
          </p:nvPr>
        </p:nvGraphicFramePr>
        <p:xfrm>
          <a:off x="3635896" y="3968636"/>
          <a:ext cx="5400675" cy="2804160"/>
        </p:xfrm>
        <a:graphic>
          <a:graphicData uri="http://schemas.openxmlformats.org/drawingml/2006/table">
            <a:tbl>
              <a:tblPr firstRow="1" firstCol="1" bandRow="1" bandCol="1">
                <a:tableStyleId>{5C22544A-7EE6-4342-B048-85BDC9FD1C3A}</a:tableStyleId>
              </a:tblPr>
              <a:tblGrid>
                <a:gridCol w="1800225">
                  <a:extLst>
                    <a:ext uri="{9D8B030D-6E8A-4147-A177-3AD203B41FA5}">
                      <a16:colId xmlns:a16="http://schemas.microsoft.com/office/drawing/2014/main" val="3617331139"/>
                    </a:ext>
                  </a:extLst>
                </a:gridCol>
                <a:gridCol w="1800225">
                  <a:extLst>
                    <a:ext uri="{9D8B030D-6E8A-4147-A177-3AD203B41FA5}">
                      <a16:colId xmlns:a16="http://schemas.microsoft.com/office/drawing/2014/main" val="1639958131"/>
                    </a:ext>
                  </a:extLst>
                </a:gridCol>
                <a:gridCol w="1800225">
                  <a:extLst>
                    <a:ext uri="{9D8B030D-6E8A-4147-A177-3AD203B41FA5}">
                      <a16:colId xmlns:a16="http://schemas.microsoft.com/office/drawing/2014/main" val="3572553712"/>
                    </a:ext>
                  </a:extLst>
                </a:gridCol>
              </a:tblGrid>
              <a:tr h="180340">
                <a:tc>
                  <a:txBody>
                    <a:bodyPr/>
                    <a:lstStyle/>
                    <a:p>
                      <a:pPr algn="ctr">
                        <a:spcAft>
                          <a:spcPts val="0"/>
                        </a:spcAft>
                      </a:pPr>
                      <a:r>
                        <a:rPr lang="en-GB" sz="1600">
                          <a:effectLst/>
                        </a:rPr>
                        <a:t>SCENARIO</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600">
                          <a:effectLst/>
                        </a:rPr>
                        <a:t>1</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600">
                          <a:effectLst/>
                        </a:rPr>
                        <a:t>2</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5445856"/>
                  </a:ext>
                </a:extLst>
              </a:tr>
              <a:tr h="180340">
                <a:tc>
                  <a:txBody>
                    <a:bodyPr/>
                    <a:lstStyle/>
                    <a:p>
                      <a:pPr algn="ctr">
                        <a:spcAft>
                          <a:spcPts val="0"/>
                        </a:spcAft>
                      </a:pPr>
                      <a:r>
                        <a:rPr lang="en-GB" sz="1200">
                          <a:effectLst/>
                        </a:rPr>
                        <a:t>Production Centre</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INGV</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OC-UCY</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6269228"/>
                  </a:ext>
                </a:extLst>
              </a:tr>
              <a:tr h="180340">
                <a:tc>
                  <a:txBody>
                    <a:bodyPr/>
                    <a:lstStyle/>
                    <a:p>
                      <a:pPr algn="ctr">
                        <a:spcAft>
                          <a:spcPts val="0"/>
                        </a:spcAft>
                      </a:pPr>
                      <a:r>
                        <a:rPr lang="en-GB" sz="1200">
                          <a:effectLst/>
                        </a:rPr>
                        <a:t>Oil spill model</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MEDSLIK II</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MEDSLIK</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8992407"/>
                  </a:ext>
                </a:extLst>
              </a:tr>
              <a:tr h="180340">
                <a:tc>
                  <a:txBody>
                    <a:bodyPr/>
                    <a:lstStyle/>
                    <a:p>
                      <a:pPr algn="ctr">
                        <a:spcAft>
                          <a:spcPts val="0"/>
                        </a:spcAft>
                      </a:pPr>
                      <a:r>
                        <a:rPr lang="en-GB" sz="1200">
                          <a:effectLst/>
                        </a:rPr>
                        <a:t>WIND</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ECMWF</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SKIRON</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3184349"/>
                  </a:ext>
                </a:extLst>
              </a:tr>
              <a:tr h="180340">
                <a:tc>
                  <a:txBody>
                    <a:bodyPr/>
                    <a:lstStyle/>
                    <a:p>
                      <a:pPr algn="ctr">
                        <a:spcAft>
                          <a:spcPts val="0"/>
                        </a:spcAft>
                      </a:pPr>
                      <a:r>
                        <a:rPr lang="en-GB" sz="1200">
                          <a:effectLst/>
                        </a:rPr>
                        <a:t>temporal resolution</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6 hours</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1 hour</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6026906"/>
                  </a:ext>
                </a:extLst>
              </a:tr>
              <a:tr h="180340">
                <a:tc>
                  <a:txBody>
                    <a:bodyPr/>
                    <a:lstStyle/>
                    <a:p>
                      <a:pPr algn="ctr">
                        <a:spcAft>
                          <a:spcPts val="0"/>
                        </a:spcAft>
                      </a:pPr>
                      <a:r>
                        <a:rPr lang="en-GB" sz="1200">
                          <a:effectLst/>
                        </a:rPr>
                        <a:t>spatial resolution</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25 km</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5 km</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074662"/>
                  </a:ext>
                </a:extLst>
              </a:tr>
              <a:tr h="180340">
                <a:tc>
                  <a:txBody>
                    <a:bodyPr/>
                    <a:lstStyle/>
                    <a:p>
                      <a:pPr algn="ctr">
                        <a:spcAft>
                          <a:spcPts val="0"/>
                        </a:spcAft>
                      </a:pPr>
                      <a:r>
                        <a:rPr lang="en-GB" sz="1200">
                          <a:effectLst/>
                        </a:rPr>
                        <a:t>update frequency</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daily</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daily</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728868088"/>
                  </a:ext>
                </a:extLst>
              </a:tr>
              <a:tr h="180340">
                <a:tc>
                  <a:txBody>
                    <a:bodyPr/>
                    <a:lstStyle/>
                    <a:p>
                      <a:pPr algn="ctr">
                        <a:spcAft>
                          <a:spcPts val="0"/>
                        </a:spcAft>
                      </a:pPr>
                      <a:r>
                        <a:rPr lang="en-GB" sz="1200">
                          <a:effectLst/>
                        </a:rPr>
                        <a:t>CURRENTS and SST</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CMEMS</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CMEMS</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5215475"/>
                  </a:ext>
                </a:extLst>
              </a:tr>
              <a:tr h="180340">
                <a:tc>
                  <a:txBody>
                    <a:bodyPr/>
                    <a:lstStyle/>
                    <a:p>
                      <a:pPr algn="ctr">
                        <a:spcAft>
                          <a:spcPts val="0"/>
                        </a:spcAft>
                      </a:pPr>
                      <a:r>
                        <a:rPr lang="en-GB" sz="1200">
                          <a:effectLst/>
                        </a:rPr>
                        <a:t>temporal resolution</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daily means</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daily means</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539924059"/>
                  </a:ext>
                </a:extLst>
              </a:tr>
              <a:tr h="180340">
                <a:tc>
                  <a:txBody>
                    <a:bodyPr/>
                    <a:lstStyle/>
                    <a:p>
                      <a:pPr algn="ctr">
                        <a:spcAft>
                          <a:spcPts val="0"/>
                        </a:spcAft>
                      </a:pPr>
                      <a:r>
                        <a:rPr lang="en-GB" sz="1200">
                          <a:effectLst/>
                        </a:rPr>
                        <a:t>spatial resolution</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6.5 km</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6.5 km</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568502"/>
                  </a:ext>
                </a:extLst>
              </a:tr>
              <a:tr h="180340">
                <a:tc>
                  <a:txBody>
                    <a:bodyPr/>
                    <a:lstStyle/>
                    <a:p>
                      <a:pPr algn="ctr">
                        <a:spcAft>
                          <a:spcPts val="0"/>
                        </a:spcAft>
                      </a:pPr>
                      <a:r>
                        <a:rPr lang="en-GB" sz="1200">
                          <a:effectLst/>
                        </a:rPr>
                        <a:t>update frequency</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daily</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daily</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7194090"/>
                  </a:ext>
                </a:extLst>
              </a:tr>
              <a:tr h="180340">
                <a:tc>
                  <a:txBody>
                    <a:bodyPr/>
                    <a:lstStyle/>
                    <a:p>
                      <a:pPr algn="ctr">
                        <a:spcAft>
                          <a:spcPts val="0"/>
                        </a:spcAft>
                      </a:pPr>
                      <a:r>
                        <a:rPr lang="en-GB" sz="1200">
                          <a:effectLst/>
                        </a:rPr>
                        <a:t>WAVES</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CYCOFOS</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83245605"/>
                  </a:ext>
                </a:extLst>
              </a:tr>
              <a:tr h="180340">
                <a:tc>
                  <a:txBody>
                    <a:bodyPr/>
                    <a:lstStyle/>
                    <a:p>
                      <a:pPr algn="ctr">
                        <a:spcAft>
                          <a:spcPts val="0"/>
                        </a:spcAft>
                      </a:pPr>
                      <a:r>
                        <a:rPr lang="en-GB" sz="1200">
                          <a:effectLst/>
                        </a:rPr>
                        <a:t>temporal resolution</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3 hours</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6153313"/>
                  </a:ext>
                </a:extLst>
              </a:tr>
              <a:tr h="180340">
                <a:tc>
                  <a:txBody>
                    <a:bodyPr/>
                    <a:lstStyle/>
                    <a:p>
                      <a:pPr algn="ctr">
                        <a:spcAft>
                          <a:spcPts val="0"/>
                        </a:spcAft>
                      </a:pPr>
                      <a:r>
                        <a:rPr lang="en-GB" sz="1200">
                          <a:effectLst/>
                        </a:rPr>
                        <a:t>spatial resolution</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5 km</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2672079"/>
                  </a:ext>
                </a:extLst>
              </a:tr>
              <a:tr h="180340">
                <a:tc>
                  <a:txBody>
                    <a:bodyPr/>
                    <a:lstStyle/>
                    <a:p>
                      <a:pPr algn="ctr">
                        <a:spcAft>
                          <a:spcPts val="0"/>
                        </a:spcAft>
                      </a:pPr>
                      <a:r>
                        <a:rPr lang="en-GB" sz="1200">
                          <a:effectLst/>
                        </a:rPr>
                        <a:t>update frequency</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a:effectLst/>
                        </a:rPr>
                        <a:t>-</a:t>
                      </a:r>
                      <a:endParaRPr lang="it-IT" sz="1200">
                        <a:effectLst/>
                        <a:latin typeface="Times" pitchFamily="2" charset="0"/>
                        <a:ea typeface="Times" pitchFamily="2" charset="0"/>
                        <a:cs typeface="Times New Roman" panose="02020603050405020304" pitchFamily="18" charset="0"/>
                      </a:endParaRPr>
                    </a:p>
                  </a:txBody>
                  <a:tcPr marL="68580" marR="68580" marT="0" marB="0" anchor="ctr"/>
                </a:tc>
                <a:tc>
                  <a:txBody>
                    <a:bodyPr/>
                    <a:lstStyle/>
                    <a:p>
                      <a:pPr algn="ctr">
                        <a:spcAft>
                          <a:spcPts val="0"/>
                        </a:spcAft>
                      </a:pPr>
                      <a:r>
                        <a:rPr lang="en-GB" sz="1200" dirty="0">
                          <a:effectLst/>
                        </a:rPr>
                        <a:t>daily</a:t>
                      </a:r>
                      <a:endParaRPr lang="it-IT" sz="1200" dirty="0">
                        <a:effectLst/>
                        <a:latin typeface="Times" pitchFamily="2" charset="0"/>
                        <a:ea typeface="Times"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7551954"/>
                  </a:ext>
                </a:extLst>
              </a:tr>
            </a:tbl>
          </a:graphicData>
        </a:graphic>
      </p:graphicFrame>
    </p:spTree>
    <p:extLst>
      <p:ext uri="{BB962C8B-B14F-4D97-AF65-F5344CB8AC3E}">
        <p14:creationId xmlns:p14="http://schemas.microsoft.com/office/powerpoint/2010/main" val="1998675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E1850-31B2-6841-A592-B50DE109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824882"/>
            <a:ext cx="2700000" cy="3082115"/>
          </a:xfrm>
          <a:prstGeom prst="rect">
            <a:avLst/>
          </a:prstGeom>
          <a:ln w="12700">
            <a:solidFill>
              <a:schemeClr val="bg2">
                <a:lumMod val="10000"/>
              </a:schemeClr>
            </a:solidFill>
          </a:ln>
        </p:spPr>
      </p:pic>
      <p:pic>
        <p:nvPicPr>
          <p:cNvPr id="7" name="Picture 6">
            <a:extLst>
              <a:ext uri="{FF2B5EF4-FFF2-40B4-BE49-F238E27FC236}">
                <a16:creationId xmlns:a16="http://schemas.microsoft.com/office/drawing/2014/main" id="{59CC19AD-6BA9-6045-AF22-BA10D161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836712"/>
            <a:ext cx="2700000" cy="3656642"/>
          </a:xfrm>
          <a:prstGeom prst="rect">
            <a:avLst/>
          </a:prstGeom>
          <a:ln w="12700">
            <a:solidFill>
              <a:schemeClr val="bg2">
                <a:lumMod val="10000"/>
              </a:schemeClr>
            </a:solidFill>
          </a:ln>
        </p:spPr>
      </p:pic>
      <p:sp>
        <p:nvSpPr>
          <p:cNvPr id="8" name="Title 1">
            <a:extLst>
              <a:ext uri="{FF2B5EF4-FFF2-40B4-BE49-F238E27FC236}">
                <a16:creationId xmlns:a16="http://schemas.microsoft.com/office/drawing/2014/main" id="{F5333E91-AB73-1145-B8C6-F0157FDF1F9D}"/>
              </a:ext>
            </a:extLst>
          </p:cNvPr>
          <p:cNvSpPr txBox="1">
            <a:spLocks/>
          </p:cNvSpPr>
          <p:nvPr/>
        </p:nvSpPr>
        <p:spPr>
          <a:xfrm>
            <a:off x="1398252" y="44624"/>
            <a:ext cx="638991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1B4EA1"/>
                </a:solidFill>
                <a:latin typeface="Helvetica"/>
                <a:cs typeface="+mn-cs"/>
              </a:rPr>
              <a:t>OPL Bulletin</a:t>
            </a:r>
          </a:p>
        </p:txBody>
      </p:sp>
      <p:pic>
        <p:nvPicPr>
          <p:cNvPr id="11" name="Immagine 6" descr="medslik_II_fate_corrected_simona.png">
            <a:extLst>
              <a:ext uri="{FF2B5EF4-FFF2-40B4-BE49-F238E27FC236}">
                <a16:creationId xmlns:a16="http://schemas.microsoft.com/office/drawing/2014/main" id="{183BE4F3-42E3-074F-8D57-5F2F608A0CE3}"/>
              </a:ext>
            </a:extLst>
          </p:cNvPr>
          <p:cNvPicPr/>
          <p:nvPr/>
        </p:nvPicPr>
        <p:blipFill>
          <a:blip r:embed="rId5" cstate="print"/>
          <a:stretch>
            <a:fillRect/>
          </a:stretch>
        </p:blipFill>
        <p:spPr>
          <a:xfrm>
            <a:off x="52769" y="4797152"/>
            <a:ext cx="2879725" cy="1922780"/>
          </a:xfrm>
          <a:prstGeom prst="rect">
            <a:avLst/>
          </a:prstGeom>
        </p:spPr>
      </p:pic>
      <p:pic>
        <p:nvPicPr>
          <p:cNvPr id="13" name="Picture 12">
            <a:extLst>
              <a:ext uri="{FF2B5EF4-FFF2-40B4-BE49-F238E27FC236}">
                <a16:creationId xmlns:a16="http://schemas.microsoft.com/office/drawing/2014/main" id="{F23B4BA1-9142-4642-B98E-8FF2DFC42A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855" y="785844"/>
            <a:ext cx="2794139" cy="3695680"/>
          </a:xfrm>
          <a:prstGeom prst="rect">
            <a:avLst/>
          </a:prstGeom>
        </p:spPr>
      </p:pic>
      <p:pic>
        <p:nvPicPr>
          <p:cNvPr id="14" name="Immagine 36" descr="percentage.time.series_UCY.png">
            <a:extLst>
              <a:ext uri="{FF2B5EF4-FFF2-40B4-BE49-F238E27FC236}">
                <a16:creationId xmlns:a16="http://schemas.microsoft.com/office/drawing/2014/main" id="{A85EA456-5912-EE47-8452-CE9A6A7BBBE2}"/>
              </a:ext>
            </a:extLst>
          </p:cNvPr>
          <p:cNvPicPr/>
          <p:nvPr/>
        </p:nvPicPr>
        <p:blipFill rotWithShape="1">
          <a:blip r:embed="rId7"/>
          <a:srcRect l="1876" t="8058" r="1876" b="15749"/>
          <a:stretch/>
        </p:blipFill>
        <p:spPr>
          <a:xfrm>
            <a:off x="2988144" y="4543239"/>
            <a:ext cx="2880000" cy="2270137"/>
          </a:xfrm>
          <a:prstGeom prst="rect">
            <a:avLst/>
          </a:prstGeom>
        </p:spPr>
      </p:pic>
      <p:pic>
        <p:nvPicPr>
          <p:cNvPr id="15" name="Immagine 62" descr="fate parameters_UCY.png">
            <a:extLst>
              <a:ext uri="{FF2B5EF4-FFF2-40B4-BE49-F238E27FC236}">
                <a16:creationId xmlns:a16="http://schemas.microsoft.com/office/drawing/2014/main" id="{24CCD56D-839A-A944-90C0-8C7F3DBC8CE6}"/>
              </a:ext>
            </a:extLst>
          </p:cNvPr>
          <p:cNvPicPr>
            <a:picLocks noChangeAspect="1"/>
          </p:cNvPicPr>
          <p:nvPr/>
        </p:nvPicPr>
        <p:blipFill rotWithShape="1">
          <a:blip r:embed="rId8"/>
          <a:srcRect l="1019" t="7656" r="1019" b="16134"/>
          <a:stretch/>
        </p:blipFill>
        <p:spPr>
          <a:xfrm>
            <a:off x="6069994" y="4626858"/>
            <a:ext cx="2880000" cy="2088386"/>
          </a:xfrm>
          <a:prstGeom prst="rect">
            <a:avLst/>
          </a:prstGeom>
        </p:spPr>
      </p:pic>
    </p:spTree>
    <p:extLst>
      <p:ext uri="{BB962C8B-B14F-4D97-AF65-F5344CB8AC3E}">
        <p14:creationId xmlns:p14="http://schemas.microsoft.com/office/powerpoint/2010/main" val="854446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4531-6C20-8942-8A4B-4E0190283B91}"/>
              </a:ext>
            </a:extLst>
          </p:cNvPr>
          <p:cNvSpPr>
            <a:spLocks noGrp="1"/>
          </p:cNvSpPr>
          <p:nvPr>
            <p:ph type="title"/>
          </p:nvPr>
        </p:nvSpPr>
        <p:spPr>
          <a:xfrm>
            <a:off x="1907704" y="188640"/>
            <a:ext cx="6389913" cy="1143000"/>
          </a:xfrm>
        </p:spPr>
        <p:txBody>
          <a:bodyPr/>
          <a:lstStyle/>
          <a:p>
            <a:r>
              <a:rPr lang="en-US" dirty="0" err="1"/>
              <a:t>Valutazione</a:t>
            </a:r>
            <a:r>
              <a:rPr lang="en-US" dirty="0"/>
              <a:t> </a:t>
            </a:r>
            <a:r>
              <a:rPr lang="en-US" dirty="0" err="1"/>
              <a:t>dell’impatto</a:t>
            </a:r>
            <a:endParaRPr lang="en-US" dirty="0"/>
          </a:p>
        </p:txBody>
      </p:sp>
      <p:pic>
        <p:nvPicPr>
          <p:cNvPr id="5" name="Immagine 56" descr="Screen Shot 2016-05-12 at 10.47.24.png">
            <a:extLst>
              <a:ext uri="{FF2B5EF4-FFF2-40B4-BE49-F238E27FC236}">
                <a16:creationId xmlns:a16="http://schemas.microsoft.com/office/drawing/2014/main" id="{519D05B8-30D3-F344-B0EC-5D4C68274BF2}"/>
              </a:ext>
            </a:extLst>
          </p:cNvPr>
          <p:cNvPicPr>
            <a:picLocks noChangeAspect="1"/>
          </p:cNvPicPr>
          <p:nvPr/>
        </p:nvPicPr>
        <p:blipFill rotWithShape="1">
          <a:blip r:embed="rId2"/>
          <a:srcRect b="21287"/>
          <a:stretch/>
        </p:blipFill>
        <p:spPr>
          <a:xfrm>
            <a:off x="1691679" y="1740301"/>
            <a:ext cx="6228000" cy="3571110"/>
          </a:xfrm>
          <a:prstGeom prst="rect">
            <a:avLst/>
          </a:prstGeom>
        </p:spPr>
      </p:pic>
      <p:sp>
        <p:nvSpPr>
          <p:cNvPr id="3" name="Rectangle 2">
            <a:extLst>
              <a:ext uri="{FF2B5EF4-FFF2-40B4-BE49-F238E27FC236}">
                <a16:creationId xmlns:a16="http://schemas.microsoft.com/office/drawing/2014/main" id="{3C490E54-320F-1247-ABB5-6A09C50DD4B5}"/>
              </a:ext>
            </a:extLst>
          </p:cNvPr>
          <p:cNvSpPr/>
          <p:nvPr/>
        </p:nvSpPr>
        <p:spPr>
          <a:xfrm>
            <a:off x="1691679" y="1008474"/>
            <a:ext cx="6391275" cy="646331"/>
          </a:xfrm>
          <a:prstGeom prst="rect">
            <a:avLst/>
          </a:prstGeom>
        </p:spPr>
        <p:txBody>
          <a:bodyPr wrap="square">
            <a:spAutoFit/>
          </a:bodyPr>
          <a:lstStyle/>
          <a:p>
            <a:r>
              <a:rPr lang="en-GB" b="1" dirty="0">
                <a:latin typeface="Calibri" panose="020F0502020204030204" pitchFamily="34" charset="0"/>
                <a:ea typeface="Times" pitchFamily="2" charset="0"/>
                <a:cs typeface="Times New Roman" panose="02020603050405020304" pitchFamily="18" charset="0"/>
              </a:rPr>
              <a:t>Bathymetry/elevation and coastal geomorphology</a:t>
            </a:r>
          </a:p>
          <a:p>
            <a:r>
              <a:rPr lang="en-GB" dirty="0"/>
              <a:t>da </a:t>
            </a:r>
            <a:r>
              <a:rPr lang="en-GB" dirty="0" err="1"/>
              <a:t>EMODnet</a:t>
            </a:r>
            <a:r>
              <a:rPr lang="en-GB" dirty="0"/>
              <a:t> Bathymetry</a:t>
            </a:r>
            <a:endParaRPr lang="en-US" dirty="0"/>
          </a:p>
        </p:txBody>
      </p:sp>
      <p:sp>
        <p:nvSpPr>
          <p:cNvPr id="4" name="Rectangle 3">
            <a:extLst>
              <a:ext uri="{FF2B5EF4-FFF2-40B4-BE49-F238E27FC236}">
                <a16:creationId xmlns:a16="http://schemas.microsoft.com/office/drawing/2014/main" id="{C44040B8-A422-6542-8BA8-3CE8F91C7CF3}"/>
              </a:ext>
            </a:extLst>
          </p:cNvPr>
          <p:cNvSpPr/>
          <p:nvPr/>
        </p:nvSpPr>
        <p:spPr>
          <a:xfrm>
            <a:off x="1691679" y="5311411"/>
            <a:ext cx="6228000" cy="923330"/>
          </a:xfrm>
          <a:prstGeom prst="rect">
            <a:avLst/>
          </a:prstGeom>
        </p:spPr>
        <p:txBody>
          <a:bodyPr wrap="square">
            <a:spAutoFit/>
          </a:bodyPr>
          <a:lstStyle/>
          <a:p>
            <a:pPr algn="just"/>
            <a:r>
              <a:rPr lang="en-GB" dirty="0">
                <a:latin typeface="Calibri" panose="020F0502020204030204" pitchFamily="34" charset="0"/>
                <a:ea typeface="Times" pitchFamily="2" charset="0"/>
                <a:cs typeface="Times New Roman" panose="02020603050405020304" pitchFamily="18" charset="0"/>
              </a:rPr>
              <a:t>The initial oil leak occurred on the continental shelf very close to the coast, which is influenced by the Nile river delta. </a:t>
            </a:r>
          </a:p>
          <a:p>
            <a:pPr algn="just"/>
            <a:r>
              <a:rPr lang="en-GB" dirty="0">
                <a:latin typeface="Calibri" panose="020F0502020204030204" pitchFamily="34" charset="0"/>
                <a:ea typeface="Times" pitchFamily="2" charset="0"/>
                <a:cs typeface="Times New Roman" panose="02020603050405020304" pitchFamily="18" charset="0"/>
              </a:rPr>
              <a:t>bathymetry of the incident area &lt; 50 m</a:t>
            </a:r>
            <a:endParaRPr lang="en-US" dirty="0"/>
          </a:p>
        </p:txBody>
      </p:sp>
    </p:spTree>
    <p:extLst>
      <p:ext uri="{BB962C8B-B14F-4D97-AF65-F5344CB8AC3E}">
        <p14:creationId xmlns:p14="http://schemas.microsoft.com/office/powerpoint/2010/main" val="1695289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4531-6C20-8942-8A4B-4E0190283B91}"/>
              </a:ext>
            </a:extLst>
          </p:cNvPr>
          <p:cNvSpPr>
            <a:spLocks noGrp="1"/>
          </p:cNvSpPr>
          <p:nvPr>
            <p:ph type="title"/>
          </p:nvPr>
        </p:nvSpPr>
        <p:spPr>
          <a:xfrm>
            <a:off x="1907704" y="188640"/>
            <a:ext cx="6389913" cy="1143000"/>
          </a:xfrm>
        </p:spPr>
        <p:txBody>
          <a:bodyPr/>
          <a:lstStyle/>
          <a:p>
            <a:r>
              <a:rPr lang="en-US" dirty="0" err="1"/>
              <a:t>Valutazione</a:t>
            </a:r>
            <a:r>
              <a:rPr lang="en-US" dirty="0"/>
              <a:t> </a:t>
            </a:r>
            <a:r>
              <a:rPr lang="en-US" dirty="0" err="1"/>
              <a:t>dell’impatto</a:t>
            </a:r>
            <a:endParaRPr lang="en-US" dirty="0"/>
          </a:p>
        </p:txBody>
      </p:sp>
      <p:sp>
        <p:nvSpPr>
          <p:cNvPr id="6" name="Rectangle 5">
            <a:extLst>
              <a:ext uri="{FF2B5EF4-FFF2-40B4-BE49-F238E27FC236}">
                <a16:creationId xmlns:a16="http://schemas.microsoft.com/office/drawing/2014/main" id="{443A0172-CAAE-E543-9EB0-388B9C293E64}"/>
              </a:ext>
            </a:extLst>
          </p:cNvPr>
          <p:cNvSpPr/>
          <p:nvPr/>
        </p:nvSpPr>
        <p:spPr>
          <a:xfrm>
            <a:off x="467545" y="1052736"/>
            <a:ext cx="8064896" cy="1015663"/>
          </a:xfrm>
          <a:prstGeom prst="rect">
            <a:avLst/>
          </a:prstGeom>
        </p:spPr>
        <p:txBody>
          <a:bodyPr wrap="square">
            <a:spAutoFit/>
          </a:bodyPr>
          <a:lstStyle/>
          <a:p>
            <a:pPr algn="just"/>
            <a:r>
              <a:rPr lang="en-GB" sz="2000" b="1" dirty="0" err="1">
                <a:ea typeface="Times" pitchFamily="2" charset="0"/>
                <a:cs typeface="Times New Roman" panose="02020603050405020304" pitchFamily="18" charset="0"/>
              </a:rPr>
              <a:t>SeaBed</a:t>
            </a:r>
            <a:r>
              <a:rPr lang="en-GB" sz="2000" b="1" dirty="0">
                <a:ea typeface="Times" pitchFamily="2" charset="0"/>
                <a:cs typeface="Times New Roman" panose="02020603050405020304" pitchFamily="18" charset="0"/>
              </a:rPr>
              <a:t> Habitats </a:t>
            </a:r>
            <a:r>
              <a:rPr lang="en-GB" sz="2000" dirty="0"/>
              <a:t>from </a:t>
            </a:r>
            <a:r>
              <a:rPr lang="en-GB" sz="2000" dirty="0" err="1"/>
              <a:t>EMODnet</a:t>
            </a:r>
            <a:r>
              <a:rPr lang="en-GB" sz="2000" dirty="0"/>
              <a:t> Seabed Habitat </a:t>
            </a:r>
            <a:r>
              <a:rPr lang="en-GB" sz="2000" dirty="0">
                <a:sym typeface="Wingdings" pitchFamily="2" charset="2"/>
              </a:rPr>
              <a:t></a:t>
            </a:r>
            <a:r>
              <a:rPr lang="en-GB" sz="2000" dirty="0" err="1">
                <a:sym typeface="Wingdings" pitchFamily="2" charset="2"/>
              </a:rPr>
              <a:t>mappe</a:t>
            </a:r>
            <a:r>
              <a:rPr lang="en-GB" sz="2000" dirty="0">
                <a:sym typeface="Wingdings" pitchFamily="2" charset="2"/>
              </a:rPr>
              <a:t> di habitat </a:t>
            </a:r>
            <a:r>
              <a:rPr lang="en-GB" sz="2000" dirty="0" err="1">
                <a:sym typeface="Wingdings" pitchFamily="2" charset="2"/>
              </a:rPr>
              <a:t>specifici</a:t>
            </a:r>
            <a:r>
              <a:rPr lang="en-GB" sz="2000" dirty="0">
                <a:sym typeface="Wingdings" pitchFamily="2" charset="2"/>
              </a:rPr>
              <a:t> </a:t>
            </a:r>
            <a:r>
              <a:rPr lang="en-GB" sz="2000" dirty="0" err="1">
                <a:sym typeface="Wingdings" pitchFamily="2" charset="2"/>
              </a:rPr>
              <a:t>ottenute</a:t>
            </a:r>
            <a:r>
              <a:rPr lang="en-GB" sz="2000" dirty="0">
                <a:sym typeface="Wingdings" pitchFamily="2" charset="2"/>
              </a:rPr>
              <a:t> da </a:t>
            </a:r>
            <a:r>
              <a:rPr lang="en-GB" sz="2000" dirty="0" err="1">
                <a:sym typeface="Wingdings" pitchFamily="2" charset="2"/>
              </a:rPr>
              <a:t>modelli</a:t>
            </a:r>
            <a:r>
              <a:rPr lang="en-GB" sz="2000" dirty="0"/>
              <a:t> (MEDISEH EU Project)</a:t>
            </a:r>
            <a:endParaRPr lang="it-IT" sz="2000" dirty="0"/>
          </a:p>
          <a:p>
            <a:pPr algn="just">
              <a:spcAft>
                <a:spcPts val="0"/>
              </a:spcAft>
            </a:pPr>
            <a:endParaRPr lang="it-IT" sz="2000" dirty="0">
              <a:effectLst/>
              <a:ea typeface="Times"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5D276A3A-84FC-1640-BB3A-49B4106842E8}"/>
              </a:ext>
            </a:extLst>
          </p:cNvPr>
          <p:cNvSpPr/>
          <p:nvPr/>
        </p:nvSpPr>
        <p:spPr>
          <a:xfrm>
            <a:off x="449407" y="3865004"/>
            <a:ext cx="3587920" cy="369332"/>
          </a:xfrm>
          <a:prstGeom prst="rect">
            <a:avLst/>
          </a:prstGeom>
        </p:spPr>
        <p:txBody>
          <a:bodyPr wrap="square">
            <a:spAutoFit/>
          </a:bodyPr>
          <a:lstStyle/>
          <a:p>
            <a:r>
              <a:rPr lang="en-GB" dirty="0">
                <a:ea typeface="Times" pitchFamily="2" charset="0"/>
                <a:cs typeface="Times New Roman" panose="02020603050405020304" pitchFamily="18" charset="0"/>
              </a:rPr>
              <a:t>probability of </a:t>
            </a:r>
            <a:r>
              <a:rPr lang="en-GB" b="1" dirty="0" err="1">
                <a:ea typeface="Times" pitchFamily="2" charset="0"/>
                <a:cs typeface="Times New Roman" panose="02020603050405020304" pitchFamily="18" charset="0"/>
              </a:rPr>
              <a:t>Coralligenous</a:t>
            </a:r>
            <a:r>
              <a:rPr lang="en-GB" b="1" dirty="0">
                <a:ea typeface="Times" pitchFamily="2" charset="0"/>
                <a:cs typeface="Times New Roman" panose="02020603050405020304" pitchFamily="18" charset="0"/>
              </a:rPr>
              <a:t> habitat </a:t>
            </a:r>
            <a:endParaRPr lang="en-US" b="1" dirty="0"/>
          </a:p>
        </p:txBody>
      </p:sp>
      <p:sp>
        <p:nvSpPr>
          <p:cNvPr id="10" name="Rectangle 9">
            <a:extLst>
              <a:ext uri="{FF2B5EF4-FFF2-40B4-BE49-F238E27FC236}">
                <a16:creationId xmlns:a16="http://schemas.microsoft.com/office/drawing/2014/main" id="{581D4297-E54E-3049-BAF3-5A206952037D}"/>
              </a:ext>
            </a:extLst>
          </p:cNvPr>
          <p:cNvSpPr/>
          <p:nvPr/>
        </p:nvSpPr>
        <p:spPr>
          <a:xfrm>
            <a:off x="4037327" y="3865004"/>
            <a:ext cx="4752007" cy="369332"/>
          </a:xfrm>
          <a:prstGeom prst="rect">
            <a:avLst/>
          </a:prstGeom>
        </p:spPr>
        <p:txBody>
          <a:bodyPr wrap="none">
            <a:spAutoFit/>
          </a:bodyPr>
          <a:lstStyle/>
          <a:p>
            <a:r>
              <a:rPr lang="en-GB" dirty="0">
                <a:ea typeface="Times" pitchFamily="2" charset="0"/>
                <a:cs typeface="Times New Roman" panose="02020603050405020304" pitchFamily="18" charset="0"/>
              </a:rPr>
              <a:t>probability of </a:t>
            </a:r>
            <a:r>
              <a:rPr lang="en-GB" b="1" dirty="0" err="1">
                <a:ea typeface="Times" pitchFamily="2" charset="0"/>
                <a:cs typeface="Times New Roman" panose="02020603050405020304" pitchFamily="18" charset="0"/>
              </a:rPr>
              <a:t>maërl</a:t>
            </a:r>
            <a:r>
              <a:rPr lang="en-GB" b="1" dirty="0">
                <a:ea typeface="Times" pitchFamily="2" charset="0"/>
                <a:cs typeface="Times New Roman" panose="02020603050405020304" pitchFamily="18" charset="0"/>
              </a:rPr>
              <a:t> habitat</a:t>
            </a:r>
            <a:r>
              <a:rPr lang="en-GB" dirty="0">
                <a:ea typeface="Times" pitchFamily="2" charset="0"/>
                <a:cs typeface="Times New Roman" panose="02020603050405020304" pitchFamily="18" charset="0"/>
              </a:rPr>
              <a:t> (</a:t>
            </a:r>
            <a:r>
              <a:rPr lang="it-IT" dirty="0" err="1"/>
              <a:t>red</a:t>
            </a:r>
            <a:r>
              <a:rPr lang="it-IT" dirty="0"/>
              <a:t> coralline </a:t>
            </a:r>
            <a:r>
              <a:rPr lang="it-IT" dirty="0" err="1"/>
              <a:t>algae</a:t>
            </a:r>
            <a:r>
              <a:rPr lang="it-IT" dirty="0"/>
              <a:t>)</a:t>
            </a:r>
            <a:r>
              <a:rPr lang="en-GB" dirty="0">
                <a:ea typeface="Times" pitchFamily="2" charset="0"/>
                <a:cs typeface="Times New Roman" panose="02020603050405020304" pitchFamily="18" charset="0"/>
              </a:rPr>
              <a:t> </a:t>
            </a:r>
            <a:endParaRPr lang="en-US" dirty="0"/>
          </a:p>
        </p:txBody>
      </p:sp>
      <p:pic>
        <p:nvPicPr>
          <p:cNvPr id="13" name="Picture 12">
            <a:extLst>
              <a:ext uri="{FF2B5EF4-FFF2-40B4-BE49-F238E27FC236}">
                <a16:creationId xmlns:a16="http://schemas.microsoft.com/office/drawing/2014/main" id="{D8558BDD-DD4A-2445-A3A6-BB1CF4B70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72" y="1840717"/>
            <a:ext cx="3123232" cy="2007792"/>
          </a:xfrm>
          <a:prstGeom prst="rect">
            <a:avLst/>
          </a:prstGeom>
        </p:spPr>
      </p:pic>
      <p:pic>
        <p:nvPicPr>
          <p:cNvPr id="15" name="Picture 14">
            <a:extLst>
              <a:ext uri="{FF2B5EF4-FFF2-40B4-BE49-F238E27FC236}">
                <a16:creationId xmlns:a16="http://schemas.microsoft.com/office/drawing/2014/main" id="{A6DE2558-DF4A-AE4F-AF80-85F10C7A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969" y="1840717"/>
            <a:ext cx="3346423" cy="2024287"/>
          </a:xfrm>
          <a:prstGeom prst="rect">
            <a:avLst/>
          </a:prstGeom>
        </p:spPr>
      </p:pic>
      <p:pic>
        <p:nvPicPr>
          <p:cNvPr id="17" name="Picture 16">
            <a:extLst>
              <a:ext uri="{FF2B5EF4-FFF2-40B4-BE49-F238E27FC236}">
                <a16:creationId xmlns:a16="http://schemas.microsoft.com/office/drawing/2014/main" id="{5A25C573-C784-2940-AF79-4F9BE8C87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4221088"/>
            <a:ext cx="3039039" cy="2239767"/>
          </a:xfrm>
          <a:prstGeom prst="rect">
            <a:avLst/>
          </a:prstGeom>
        </p:spPr>
      </p:pic>
      <p:sp>
        <p:nvSpPr>
          <p:cNvPr id="18" name="Rectangle 17">
            <a:extLst>
              <a:ext uri="{FF2B5EF4-FFF2-40B4-BE49-F238E27FC236}">
                <a16:creationId xmlns:a16="http://schemas.microsoft.com/office/drawing/2014/main" id="{BAC995F2-0FA2-6B41-80FD-FB64B23672C8}"/>
              </a:ext>
            </a:extLst>
          </p:cNvPr>
          <p:cNvSpPr/>
          <p:nvPr/>
        </p:nvSpPr>
        <p:spPr>
          <a:xfrm>
            <a:off x="539552" y="6488668"/>
            <a:ext cx="3390672" cy="369332"/>
          </a:xfrm>
          <a:prstGeom prst="rect">
            <a:avLst/>
          </a:prstGeom>
        </p:spPr>
        <p:txBody>
          <a:bodyPr wrap="none">
            <a:spAutoFit/>
          </a:bodyPr>
          <a:lstStyle/>
          <a:p>
            <a:r>
              <a:rPr lang="en-GB" dirty="0">
                <a:ea typeface="Times" pitchFamily="2" charset="0"/>
                <a:cs typeface="Times New Roman" panose="02020603050405020304" pitchFamily="18" charset="0"/>
              </a:rPr>
              <a:t>probability of </a:t>
            </a:r>
            <a:r>
              <a:rPr lang="en-GB" b="1" dirty="0" err="1">
                <a:ea typeface="Times" pitchFamily="2" charset="0"/>
                <a:cs typeface="Times New Roman" panose="02020603050405020304" pitchFamily="18" charset="0"/>
              </a:rPr>
              <a:t>Posidonia</a:t>
            </a:r>
            <a:r>
              <a:rPr lang="en-GB" b="1" dirty="0">
                <a:ea typeface="Times" pitchFamily="2" charset="0"/>
                <a:cs typeface="Times New Roman" panose="02020603050405020304" pitchFamily="18" charset="0"/>
              </a:rPr>
              <a:t> Oceanica </a:t>
            </a:r>
            <a:endParaRPr lang="en-US" b="1" dirty="0"/>
          </a:p>
        </p:txBody>
      </p:sp>
      <p:sp>
        <p:nvSpPr>
          <p:cNvPr id="20" name="Rectangle 19">
            <a:extLst>
              <a:ext uri="{FF2B5EF4-FFF2-40B4-BE49-F238E27FC236}">
                <a16:creationId xmlns:a16="http://schemas.microsoft.com/office/drawing/2014/main" id="{62555725-196B-8042-8142-4B21A2CFCD58}"/>
              </a:ext>
            </a:extLst>
          </p:cNvPr>
          <p:cNvSpPr/>
          <p:nvPr/>
        </p:nvSpPr>
        <p:spPr>
          <a:xfrm>
            <a:off x="3963800" y="4413134"/>
            <a:ext cx="5180200" cy="2031325"/>
          </a:xfrm>
          <a:prstGeom prst="rect">
            <a:avLst/>
          </a:prstGeom>
        </p:spPr>
        <p:txBody>
          <a:bodyPr wrap="square">
            <a:spAutoFit/>
          </a:bodyPr>
          <a:lstStyle/>
          <a:p>
            <a:pPr marL="285750" indent="-285750">
              <a:buFont typeface="Arial" panose="020B0604020202020204" pitchFamily="34" charset="0"/>
              <a:buChar char="•"/>
            </a:pPr>
            <a:r>
              <a:rPr lang="en-US" dirty="0"/>
              <a:t>probability of </a:t>
            </a:r>
            <a:r>
              <a:rPr lang="en-US" dirty="0" err="1"/>
              <a:t>coralligenous</a:t>
            </a:r>
            <a:r>
              <a:rPr lang="en-US" dirty="0"/>
              <a:t> habitats &lt;10% as it is a river influenced area.</a:t>
            </a:r>
          </a:p>
          <a:p>
            <a:pPr marL="285750" indent="-285750">
              <a:buFont typeface="Arial" panose="020B0604020202020204" pitchFamily="34" charset="0"/>
              <a:buChar char="•"/>
            </a:pPr>
            <a:r>
              <a:rPr lang="en-US" dirty="0"/>
              <a:t>50-90% probabilities of </a:t>
            </a:r>
            <a:r>
              <a:rPr lang="en-US" dirty="0" err="1"/>
              <a:t>maërl</a:t>
            </a:r>
            <a:r>
              <a:rPr lang="en-US" dirty="0"/>
              <a:t> habitats</a:t>
            </a:r>
          </a:p>
          <a:p>
            <a:pPr marL="285750" indent="-285750">
              <a:buFont typeface="Arial" panose="020B0604020202020204" pitchFamily="34" charset="0"/>
              <a:buChar char="•"/>
            </a:pPr>
            <a:r>
              <a:rPr lang="en-US" dirty="0"/>
              <a:t>50% probabilities of </a:t>
            </a:r>
            <a:r>
              <a:rPr lang="en-US" dirty="0" err="1"/>
              <a:t>Posidonia</a:t>
            </a:r>
            <a:r>
              <a:rPr lang="en-US" dirty="0"/>
              <a:t> Oceanica in the near-shore area</a:t>
            </a:r>
          </a:p>
          <a:p>
            <a:r>
              <a:rPr lang="en-US" dirty="0">
                <a:sym typeface="Wingdings" pitchFamily="2" charset="2"/>
              </a:rPr>
              <a:t> </a:t>
            </a:r>
            <a:r>
              <a:rPr lang="en-US" dirty="0" err="1">
                <a:sym typeface="Wingdings" pitchFamily="2" charset="2"/>
              </a:rPr>
              <a:t>Gli</a:t>
            </a:r>
            <a:r>
              <a:rPr lang="en-US" dirty="0">
                <a:sym typeface="Wingdings" pitchFamily="2" charset="2"/>
              </a:rPr>
              <a:t> </a:t>
            </a:r>
            <a:r>
              <a:rPr lang="en-US" dirty="0" err="1">
                <a:sym typeface="Wingdings" pitchFamily="2" charset="2"/>
              </a:rPr>
              <a:t>effetti</a:t>
            </a:r>
            <a:r>
              <a:rPr lang="en-US" dirty="0">
                <a:sym typeface="Wingdings" pitchFamily="2" charset="2"/>
              </a:rPr>
              <a:t> </a:t>
            </a:r>
            <a:r>
              <a:rPr lang="en-US" dirty="0" err="1">
                <a:sym typeface="Wingdings" pitchFamily="2" charset="2"/>
              </a:rPr>
              <a:t>sugli</a:t>
            </a:r>
            <a:r>
              <a:rPr lang="en-US" dirty="0">
                <a:sym typeface="Wingdings" pitchFamily="2" charset="2"/>
              </a:rPr>
              <a:t> habitat </a:t>
            </a:r>
            <a:r>
              <a:rPr lang="en-US" dirty="0" err="1">
                <a:sym typeface="Wingdings" pitchFamily="2" charset="2"/>
              </a:rPr>
              <a:t>marini</a:t>
            </a:r>
            <a:r>
              <a:rPr lang="en-US" dirty="0">
                <a:sym typeface="Wingdings" pitchFamily="2" charset="2"/>
              </a:rPr>
              <a:t> e </a:t>
            </a:r>
            <a:r>
              <a:rPr lang="en-US" dirty="0" err="1">
                <a:sym typeface="Wingdings" pitchFamily="2" charset="2"/>
              </a:rPr>
              <a:t>l’ecosistema</a:t>
            </a:r>
            <a:r>
              <a:rPr lang="en-US" dirty="0">
                <a:sym typeface="Wingdings" pitchFamily="2" charset="2"/>
              </a:rPr>
              <a:t> </a:t>
            </a:r>
            <a:r>
              <a:rPr lang="en-US" dirty="0" err="1">
                <a:sym typeface="Wingdings" pitchFamily="2" charset="2"/>
              </a:rPr>
              <a:t>sarebbero</a:t>
            </a:r>
            <a:r>
              <a:rPr lang="en-US" dirty="0">
                <a:sym typeface="Wingdings" pitchFamily="2" charset="2"/>
              </a:rPr>
              <a:t> </a:t>
            </a:r>
            <a:r>
              <a:rPr lang="en-US" dirty="0" err="1">
                <a:sym typeface="Wingdings" pitchFamily="2" charset="2"/>
              </a:rPr>
              <a:t>disastrosi</a:t>
            </a:r>
            <a:endParaRPr lang="en-US" dirty="0"/>
          </a:p>
        </p:txBody>
      </p:sp>
    </p:spTree>
    <p:extLst>
      <p:ext uri="{BB962C8B-B14F-4D97-AF65-F5344CB8AC3E}">
        <p14:creationId xmlns:p14="http://schemas.microsoft.com/office/powerpoint/2010/main" val="1825583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4531-6C20-8942-8A4B-4E0190283B91}"/>
              </a:ext>
            </a:extLst>
          </p:cNvPr>
          <p:cNvSpPr>
            <a:spLocks noGrp="1"/>
          </p:cNvSpPr>
          <p:nvPr>
            <p:ph type="title"/>
          </p:nvPr>
        </p:nvSpPr>
        <p:spPr>
          <a:xfrm>
            <a:off x="1907704" y="188640"/>
            <a:ext cx="6389913" cy="1143000"/>
          </a:xfrm>
        </p:spPr>
        <p:txBody>
          <a:bodyPr/>
          <a:lstStyle/>
          <a:p>
            <a:r>
              <a:rPr lang="en-US" dirty="0" err="1"/>
              <a:t>Valutazione</a:t>
            </a:r>
            <a:r>
              <a:rPr lang="en-US" dirty="0"/>
              <a:t> </a:t>
            </a:r>
            <a:r>
              <a:rPr lang="en-US" dirty="0" err="1"/>
              <a:t>dell’impatto</a:t>
            </a:r>
            <a:endParaRPr lang="en-US" dirty="0"/>
          </a:p>
        </p:txBody>
      </p:sp>
      <p:pic>
        <p:nvPicPr>
          <p:cNvPr id="4" name="Immagine 55" descr="Screen Shot 2016-05-12 at 10.30.48 AM.png">
            <a:extLst>
              <a:ext uri="{FF2B5EF4-FFF2-40B4-BE49-F238E27FC236}">
                <a16:creationId xmlns:a16="http://schemas.microsoft.com/office/drawing/2014/main" id="{06F0FADD-A8E8-8B4B-9FE6-437BD55E223A}"/>
              </a:ext>
            </a:extLst>
          </p:cNvPr>
          <p:cNvPicPr>
            <a:picLocks noChangeAspect="1"/>
          </p:cNvPicPr>
          <p:nvPr/>
        </p:nvPicPr>
        <p:blipFill>
          <a:blip r:embed="rId2"/>
          <a:stretch>
            <a:fillRect/>
          </a:stretch>
        </p:blipFill>
        <p:spPr>
          <a:xfrm>
            <a:off x="2771800" y="2072390"/>
            <a:ext cx="5760000" cy="3383078"/>
          </a:xfrm>
          <a:prstGeom prst="rect">
            <a:avLst/>
          </a:prstGeom>
        </p:spPr>
      </p:pic>
      <p:sp>
        <p:nvSpPr>
          <p:cNvPr id="3" name="Rectangle 2">
            <a:extLst>
              <a:ext uri="{FF2B5EF4-FFF2-40B4-BE49-F238E27FC236}">
                <a16:creationId xmlns:a16="http://schemas.microsoft.com/office/drawing/2014/main" id="{9EBDF9E9-9571-4C43-B5E3-990FAFAC6955}"/>
              </a:ext>
            </a:extLst>
          </p:cNvPr>
          <p:cNvSpPr/>
          <p:nvPr/>
        </p:nvSpPr>
        <p:spPr>
          <a:xfrm>
            <a:off x="539552" y="1148123"/>
            <a:ext cx="8317432" cy="954107"/>
          </a:xfrm>
          <a:prstGeom prst="rect">
            <a:avLst/>
          </a:prstGeom>
        </p:spPr>
        <p:txBody>
          <a:bodyPr wrap="square">
            <a:spAutoFit/>
          </a:bodyPr>
          <a:lstStyle/>
          <a:p>
            <a:pPr algn="just">
              <a:spcAft>
                <a:spcPts val="0"/>
              </a:spcAft>
            </a:pPr>
            <a:r>
              <a:rPr lang="en-GB" sz="2000" b="1" dirty="0">
                <a:latin typeface="Calibri" panose="020F0502020204030204" pitchFamily="34" charset="0"/>
                <a:ea typeface="Times" pitchFamily="2" charset="0"/>
                <a:cs typeface="Times New Roman" panose="02020603050405020304" pitchFamily="18" charset="0"/>
              </a:rPr>
              <a:t>Marine Protected Areas and Biological zones</a:t>
            </a:r>
            <a:endParaRPr lang="it-IT" dirty="0">
              <a:latin typeface="Times" pitchFamily="2" charset="0"/>
              <a:ea typeface="Times" pitchFamily="2" charset="0"/>
              <a:cs typeface="Times New Roman" panose="02020603050405020304" pitchFamily="18" charset="0"/>
            </a:endParaRPr>
          </a:p>
          <a:p>
            <a:r>
              <a:rPr lang="en-GB" dirty="0">
                <a:latin typeface="Calibri" panose="020F0502020204030204" pitchFamily="34" charset="0"/>
                <a:ea typeface="Times" pitchFamily="2" charset="0"/>
                <a:cs typeface="Times New Roman" panose="02020603050405020304" pitchFamily="18" charset="0"/>
              </a:rPr>
              <a:t>Information about Mediterranean </a:t>
            </a:r>
            <a:r>
              <a:rPr lang="en-GB" dirty="0"/>
              <a:t>protection initiatives (management and conservation areas), MPA extension areas, their protection levels and biological depth zones</a:t>
            </a:r>
            <a:r>
              <a:rPr lang="it-IT" dirty="0"/>
              <a:t> </a:t>
            </a:r>
            <a:endParaRPr lang="en-US" dirty="0"/>
          </a:p>
        </p:txBody>
      </p:sp>
      <p:sp>
        <p:nvSpPr>
          <p:cNvPr id="6" name="Rectangle 5">
            <a:extLst>
              <a:ext uri="{FF2B5EF4-FFF2-40B4-BE49-F238E27FC236}">
                <a16:creationId xmlns:a16="http://schemas.microsoft.com/office/drawing/2014/main" id="{B47BB045-D788-DF49-AD85-3BE37EFDE238}"/>
              </a:ext>
            </a:extLst>
          </p:cNvPr>
          <p:cNvSpPr/>
          <p:nvPr/>
        </p:nvSpPr>
        <p:spPr>
          <a:xfrm>
            <a:off x="0" y="5685055"/>
            <a:ext cx="9144000" cy="923330"/>
          </a:xfrm>
          <a:prstGeom prst="rect">
            <a:avLst/>
          </a:prstGeom>
        </p:spPr>
        <p:txBody>
          <a:bodyPr wrap="square">
            <a:spAutoFit/>
          </a:bodyPr>
          <a:lstStyle/>
          <a:p>
            <a:pPr algn="just">
              <a:spcAft>
                <a:spcPts val="0"/>
              </a:spcAft>
            </a:pPr>
            <a:r>
              <a:rPr lang="en-GB" dirty="0">
                <a:latin typeface="Calibri" panose="020F0502020204030204" pitchFamily="34" charset="0"/>
                <a:ea typeface="Times" pitchFamily="2" charset="0"/>
                <a:cs typeface="Times New Roman" panose="02020603050405020304" pitchFamily="18" charset="0"/>
              </a:rPr>
              <a:t>Circalittoral and infralittoral biological zones would be highly damaged.</a:t>
            </a:r>
            <a:endParaRPr lang="it-IT" dirty="0">
              <a:latin typeface="Times" pitchFamily="2" charset="0"/>
              <a:ea typeface="Times" pitchFamily="2" charset="0"/>
              <a:cs typeface="Times New Roman" panose="02020603050405020304" pitchFamily="18" charset="0"/>
            </a:endParaRPr>
          </a:p>
          <a:p>
            <a:pPr algn="just">
              <a:spcAft>
                <a:spcPts val="0"/>
              </a:spcAft>
            </a:pPr>
            <a:r>
              <a:rPr lang="en-GB" dirty="0">
                <a:latin typeface="Calibri" panose="020F0502020204030204" pitchFamily="34" charset="0"/>
                <a:ea typeface="Times" pitchFamily="2" charset="0"/>
                <a:cs typeface="Times New Roman" panose="02020603050405020304" pitchFamily="18" charset="0"/>
              </a:rPr>
              <a:t>2 MPAs are located close to the spill zone.</a:t>
            </a:r>
            <a:r>
              <a:rPr lang="it-IT" dirty="0">
                <a:latin typeface="Times" pitchFamily="2" charset="0"/>
                <a:ea typeface="Times" pitchFamily="2" charset="0"/>
                <a:cs typeface="Times New Roman" panose="02020603050405020304" pitchFamily="18" charset="0"/>
              </a:rPr>
              <a:t> </a:t>
            </a:r>
            <a:r>
              <a:rPr lang="en-GB" dirty="0">
                <a:latin typeface="Calibri" panose="020F0502020204030204" pitchFamily="34" charset="0"/>
                <a:ea typeface="Times" pitchFamily="2" charset="0"/>
                <a:cs typeface="Times New Roman" panose="02020603050405020304" pitchFamily="18" charset="0"/>
              </a:rPr>
              <a:t>Considering the seasonal prevailing circulation in the impacted coastal area, both MPAs could be affected by damage to the coastal ecosystem.</a:t>
            </a:r>
            <a:endParaRPr lang="it-IT" dirty="0">
              <a:latin typeface="Times" pitchFamily="2" charset="0"/>
              <a:ea typeface="Times" pitchFamily="2" charset="0"/>
              <a:cs typeface="Times New Roman" panose="02020603050405020304" pitchFamily="18" charset="0"/>
            </a:endParaRPr>
          </a:p>
        </p:txBody>
      </p:sp>
      <p:pic>
        <p:nvPicPr>
          <p:cNvPr id="8" name="Picture 7">
            <a:extLst>
              <a:ext uri="{FF2B5EF4-FFF2-40B4-BE49-F238E27FC236}">
                <a16:creationId xmlns:a16="http://schemas.microsoft.com/office/drawing/2014/main" id="{15AECF11-53C1-F540-8098-C099C3465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26" y="2320715"/>
            <a:ext cx="2525308" cy="1540333"/>
          </a:xfrm>
          <a:prstGeom prst="rect">
            <a:avLst/>
          </a:prstGeom>
        </p:spPr>
      </p:pic>
    </p:spTree>
    <p:extLst>
      <p:ext uri="{BB962C8B-B14F-4D97-AF65-F5344CB8AC3E}">
        <p14:creationId xmlns:p14="http://schemas.microsoft.com/office/powerpoint/2010/main" val="2619791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4531-6C20-8942-8A4B-4E0190283B91}"/>
              </a:ext>
            </a:extLst>
          </p:cNvPr>
          <p:cNvSpPr>
            <a:spLocks noGrp="1"/>
          </p:cNvSpPr>
          <p:nvPr>
            <p:ph type="title"/>
          </p:nvPr>
        </p:nvSpPr>
        <p:spPr>
          <a:xfrm>
            <a:off x="1907704" y="188640"/>
            <a:ext cx="6389913" cy="792088"/>
          </a:xfrm>
        </p:spPr>
        <p:txBody>
          <a:bodyPr/>
          <a:lstStyle/>
          <a:p>
            <a:r>
              <a:rPr lang="en-US" dirty="0" err="1"/>
              <a:t>Valutazione</a:t>
            </a:r>
            <a:r>
              <a:rPr lang="en-US" dirty="0"/>
              <a:t> </a:t>
            </a:r>
            <a:r>
              <a:rPr lang="en-US" dirty="0" err="1"/>
              <a:t>dell’impatto</a:t>
            </a:r>
            <a:endParaRPr lang="en-US" dirty="0"/>
          </a:p>
        </p:txBody>
      </p:sp>
      <p:sp>
        <p:nvSpPr>
          <p:cNvPr id="3" name="Rectangle 2">
            <a:extLst>
              <a:ext uri="{FF2B5EF4-FFF2-40B4-BE49-F238E27FC236}">
                <a16:creationId xmlns:a16="http://schemas.microsoft.com/office/drawing/2014/main" id="{A0B7DB91-D58A-284A-A261-0905AA58B07A}"/>
              </a:ext>
            </a:extLst>
          </p:cNvPr>
          <p:cNvSpPr/>
          <p:nvPr/>
        </p:nvSpPr>
        <p:spPr>
          <a:xfrm>
            <a:off x="467544" y="1151454"/>
            <a:ext cx="8352928" cy="1508105"/>
          </a:xfrm>
          <a:prstGeom prst="rect">
            <a:avLst/>
          </a:prstGeom>
        </p:spPr>
        <p:txBody>
          <a:bodyPr wrap="square">
            <a:spAutoFit/>
          </a:bodyPr>
          <a:lstStyle/>
          <a:p>
            <a:pPr algn="just">
              <a:spcAft>
                <a:spcPts val="0"/>
              </a:spcAft>
            </a:pPr>
            <a:r>
              <a:rPr lang="en-GB" sz="2000" b="1" dirty="0">
                <a:latin typeface="Calibri" panose="020F0502020204030204" pitchFamily="34" charset="0"/>
                <a:ea typeface="Times" pitchFamily="2" charset="0"/>
                <a:cs typeface="Times New Roman" panose="02020603050405020304" pitchFamily="18" charset="0"/>
              </a:rPr>
              <a:t>Transport route and use of coastal areas</a:t>
            </a:r>
            <a:r>
              <a:rPr lang="it-IT" sz="2000" b="1" dirty="0">
                <a:latin typeface="Times" pitchFamily="2" charset="0"/>
                <a:ea typeface="Times" pitchFamily="2" charset="0"/>
                <a:cs typeface="Times New Roman" panose="02020603050405020304" pitchFamily="18" charset="0"/>
              </a:rPr>
              <a:t> </a:t>
            </a:r>
            <a:r>
              <a:rPr lang="it-IT" sz="2000" b="1" dirty="0">
                <a:latin typeface="Times" pitchFamily="2" charset="0"/>
                <a:ea typeface="Times" pitchFamily="2" charset="0"/>
                <a:cs typeface="Times New Roman" panose="02020603050405020304" pitchFamily="18" charset="0"/>
                <a:sym typeface="Wingdings" pitchFamily="2" charset="2"/>
              </a:rPr>
              <a:t> </a:t>
            </a:r>
            <a:r>
              <a:rPr lang="en-GB" dirty="0">
                <a:latin typeface="Calibri" panose="020F0502020204030204" pitchFamily="34" charset="0"/>
                <a:ea typeface="Times" pitchFamily="2" charset="0"/>
                <a:cs typeface="Times New Roman" panose="02020603050405020304" pitchFamily="18" charset="0"/>
              </a:rPr>
              <a:t>gaps in the information along the African coast about human activities. The initial leak area is close to the entrance of Alexandria Harbour, the main port in Egypt.</a:t>
            </a:r>
            <a:r>
              <a:rPr lang="it-IT" dirty="0">
                <a:latin typeface="Times" pitchFamily="2" charset="0"/>
                <a:ea typeface="Times" pitchFamily="2" charset="0"/>
                <a:cs typeface="Times New Roman" panose="02020603050405020304" pitchFamily="18" charset="0"/>
              </a:rPr>
              <a:t> </a:t>
            </a:r>
            <a:r>
              <a:rPr lang="en-GB" dirty="0">
                <a:latin typeface="Calibri" panose="020F0502020204030204" pitchFamily="34" charset="0"/>
                <a:ea typeface="Times" pitchFamily="2" charset="0"/>
                <a:cs typeface="Times New Roman" panose="02020603050405020304" pitchFamily="18" charset="0"/>
              </a:rPr>
              <a:t>Alexandria is also considered the second most important city in Egypt and its coastal strip is densely populated. The economic impact of the incident on touristic and maritime transport activities must be estimated.</a:t>
            </a:r>
            <a:r>
              <a:rPr lang="it-IT" dirty="0"/>
              <a:t> </a:t>
            </a:r>
            <a:endParaRPr lang="en-US" dirty="0"/>
          </a:p>
        </p:txBody>
      </p:sp>
      <p:pic>
        <p:nvPicPr>
          <p:cNvPr id="6" name="Picture 5">
            <a:extLst>
              <a:ext uri="{FF2B5EF4-FFF2-40B4-BE49-F238E27FC236}">
                <a16:creationId xmlns:a16="http://schemas.microsoft.com/office/drawing/2014/main" id="{A5AFD34E-B0EA-2F4B-9970-1F9EBCAF5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2206"/>
            <a:ext cx="9144000" cy="3848746"/>
          </a:xfrm>
          <a:prstGeom prst="rect">
            <a:avLst/>
          </a:prstGeom>
        </p:spPr>
      </p:pic>
    </p:spTree>
    <p:extLst>
      <p:ext uri="{BB962C8B-B14F-4D97-AF65-F5344CB8AC3E}">
        <p14:creationId xmlns:p14="http://schemas.microsoft.com/office/powerpoint/2010/main" val="195031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F277A-B16B-364F-BA9A-4C646A6BA7F3}"/>
              </a:ext>
            </a:extLst>
          </p:cNvPr>
          <p:cNvSpPr>
            <a:spLocks noGrp="1"/>
          </p:cNvSpPr>
          <p:nvPr>
            <p:ph type="title"/>
          </p:nvPr>
        </p:nvSpPr>
        <p:spPr>
          <a:xfrm>
            <a:off x="1259632" y="274638"/>
            <a:ext cx="7632848" cy="1143000"/>
          </a:xfrm>
        </p:spPr>
        <p:txBody>
          <a:bodyPr/>
          <a:lstStyle/>
          <a:p>
            <a:r>
              <a:rPr lang="en-US" dirty="0" err="1"/>
              <a:t>Valutazione</a:t>
            </a:r>
            <a:r>
              <a:rPr lang="en-US" dirty="0"/>
              <a:t> </a:t>
            </a:r>
            <a:r>
              <a:rPr lang="en-US" dirty="0" err="1"/>
              <a:t>degli</a:t>
            </a:r>
            <a:r>
              <a:rPr lang="en-US" dirty="0"/>
              <a:t> </a:t>
            </a:r>
            <a:r>
              <a:rPr lang="en-US" dirty="0" err="1"/>
              <a:t>esperti</a:t>
            </a:r>
            <a:r>
              <a:rPr lang="en-US" dirty="0"/>
              <a:t> </a:t>
            </a:r>
            <a:r>
              <a:rPr lang="en-US" dirty="0" err="1"/>
              <a:t>sul</a:t>
            </a:r>
            <a:r>
              <a:rPr lang="en-US" dirty="0"/>
              <a:t> </a:t>
            </a:r>
            <a:r>
              <a:rPr lang="en-US" dirty="0" err="1"/>
              <a:t>prodotto</a:t>
            </a:r>
            <a:endParaRPr lang="en-US" dirty="0"/>
          </a:p>
        </p:txBody>
      </p:sp>
      <p:sp>
        <p:nvSpPr>
          <p:cNvPr id="4" name="Rectangle 3">
            <a:extLst>
              <a:ext uri="{FF2B5EF4-FFF2-40B4-BE49-F238E27FC236}">
                <a16:creationId xmlns:a16="http://schemas.microsoft.com/office/drawing/2014/main" id="{420AA5B8-7124-5548-9F5A-89FFA3896665}"/>
              </a:ext>
            </a:extLst>
          </p:cNvPr>
          <p:cNvSpPr/>
          <p:nvPr/>
        </p:nvSpPr>
        <p:spPr>
          <a:xfrm>
            <a:off x="208856" y="1268760"/>
            <a:ext cx="8712968" cy="5478423"/>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it-IT" sz="2000" b="1" dirty="0"/>
              <a:t>La qualità in generale è molto buona nello stimare le conseguenze di uno sversamento di olio combustibile in una località prima sconosciuta</a:t>
            </a:r>
            <a:r>
              <a:rPr lang="it-IT" sz="2000" dirty="0"/>
              <a:t>, con i soli dettagli dell’incidente e nelle 24 ore successive all’incidente. La riproduzione di diversi scenari mostra il grado di incertezza legato a questo tipo di applicazioni</a:t>
            </a:r>
          </a:p>
          <a:p>
            <a:pPr marL="285750" indent="-285750" algn="just">
              <a:spcAft>
                <a:spcPts val="1200"/>
              </a:spcAft>
              <a:buFont typeface="Arial" panose="020B0604020202020204" pitchFamily="34" charset="0"/>
              <a:buChar char="•"/>
            </a:pPr>
            <a:r>
              <a:rPr lang="it-IT" sz="2000" dirty="0"/>
              <a:t>Le previsioni e le analisi meteo-marine disponibili grazie al </a:t>
            </a:r>
            <a:r>
              <a:rPr lang="it-IT" sz="2000" b="1" dirty="0"/>
              <a:t>servizio marino europeo </a:t>
            </a:r>
            <a:r>
              <a:rPr lang="it-IT" sz="2000" b="1" dirty="0" err="1"/>
              <a:t>Copernicus</a:t>
            </a:r>
            <a:r>
              <a:rPr lang="it-IT" sz="2000" dirty="0"/>
              <a:t> offrono una copertura complete del Mar Mediterraneo, ma la qualità del bollettino sarebbe migliore incrementando la risoluzione spazio temporale dei dati.</a:t>
            </a:r>
          </a:p>
          <a:p>
            <a:pPr marL="285750" indent="-285750" algn="just">
              <a:spcAft>
                <a:spcPts val="1200"/>
              </a:spcAft>
              <a:buFont typeface="Arial" panose="020B0604020202020204" pitchFamily="34" charset="0"/>
              <a:buChar char="•"/>
            </a:pPr>
            <a:r>
              <a:rPr lang="it-IT" sz="2000" dirty="0" err="1"/>
              <a:t>Copernicus</a:t>
            </a:r>
            <a:r>
              <a:rPr lang="it-IT" sz="2000" dirty="0"/>
              <a:t> è l’unico servizio che offre previsioni oceanografici pregressi per poter produrre simulazioni di sversamenti nel passato. Questi dati però, a differenza delle previsioni, sono disponibile solo su base giornaliera e non oraria, degradando la qualità della previsione (letteratura). I risultati non sono stati validati per la mancanza di osservazioni</a:t>
            </a:r>
          </a:p>
          <a:p>
            <a:pPr marL="285750" indent="-285750" algn="just">
              <a:spcAft>
                <a:spcPts val="1200"/>
              </a:spcAft>
              <a:buFont typeface="Arial" panose="020B0604020202020204" pitchFamily="34" charset="0"/>
              <a:buChar char="•"/>
            </a:pPr>
            <a:r>
              <a:rPr lang="it-IT" sz="2000" dirty="0"/>
              <a:t>La qualità della valutazione dell’impatto sull’ambiente e le attività antropiche è solo parziale in seguito ad una disomogenea copertura spaziale delle informazioni, che sono carenti nella regione meridionale del Mediterraneo</a:t>
            </a:r>
          </a:p>
        </p:txBody>
      </p:sp>
    </p:spTree>
    <p:extLst>
      <p:ext uri="{BB962C8B-B14F-4D97-AF65-F5344CB8AC3E}">
        <p14:creationId xmlns:p14="http://schemas.microsoft.com/office/powerpoint/2010/main" val="3680078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811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371600"/>
            <a:ext cx="5376530" cy="3124201"/>
          </a:xfrm>
          <a:prstGeom prst="rect">
            <a:avLst/>
          </a:prstGeom>
        </p:spPr>
      </p:pic>
      <p:grpSp>
        <p:nvGrpSpPr>
          <p:cNvPr id="2" name="Group 8"/>
          <p:cNvGrpSpPr/>
          <p:nvPr/>
        </p:nvGrpSpPr>
        <p:grpSpPr>
          <a:xfrm>
            <a:off x="89536" y="1447800"/>
            <a:ext cx="9054464" cy="5343544"/>
            <a:chOff x="-408677" y="1377315"/>
            <a:chExt cx="9391005" cy="5286897"/>
          </a:xfrm>
        </p:grpSpPr>
        <p:grpSp>
          <p:nvGrpSpPr>
            <p:cNvPr id="3" name="Groupe 1037"/>
            <p:cNvGrpSpPr/>
            <p:nvPr/>
          </p:nvGrpSpPr>
          <p:grpSpPr>
            <a:xfrm>
              <a:off x="-264445" y="2918119"/>
              <a:ext cx="345591" cy="1114173"/>
              <a:chOff x="77097" y="1566164"/>
              <a:chExt cx="615775" cy="1482839"/>
            </a:xfrm>
          </p:grpSpPr>
          <p:sp>
            <p:nvSpPr>
              <p:cNvPr id="30" name="Ellipse 29"/>
              <p:cNvSpPr/>
              <p:nvPr/>
            </p:nvSpPr>
            <p:spPr>
              <a:xfrm>
                <a:off x="168963" y="1566164"/>
                <a:ext cx="434102" cy="439614"/>
              </a:xfrm>
              <a:prstGeom prst="ellipse">
                <a:avLst/>
              </a:prstGeom>
              <a:solidFill>
                <a:srgbClr val="0066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24" name="Connecteur droit 1023"/>
              <p:cNvCxnSpPr>
                <a:stCxn id="30" idx="4"/>
              </p:cNvCxnSpPr>
              <p:nvPr/>
            </p:nvCxnSpPr>
            <p:spPr>
              <a:xfrm>
                <a:off x="386016" y="2005771"/>
                <a:ext cx="0" cy="662739"/>
              </a:xfrm>
              <a:prstGeom prst="line">
                <a:avLst/>
              </a:prstGeom>
              <a:ln>
                <a:solidFill>
                  <a:srgbClr val="006699"/>
                </a:solidFill>
              </a:ln>
            </p:spPr>
            <p:style>
              <a:lnRef idx="1">
                <a:schemeClr val="accent1"/>
              </a:lnRef>
              <a:fillRef idx="3">
                <a:schemeClr val="accent1"/>
              </a:fillRef>
              <a:effectRef idx="2">
                <a:schemeClr val="accent1"/>
              </a:effectRef>
              <a:fontRef idx="minor">
                <a:schemeClr val="lt1"/>
              </a:fontRef>
            </p:style>
          </p:cxnSp>
          <p:cxnSp>
            <p:nvCxnSpPr>
              <p:cNvPr id="1035" name="Connecteur droit 1034"/>
              <p:cNvCxnSpPr/>
              <p:nvPr/>
            </p:nvCxnSpPr>
            <p:spPr>
              <a:xfrm flipH="1">
                <a:off x="77099" y="2668515"/>
                <a:ext cx="308917" cy="371598"/>
              </a:xfrm>
              <a:prstGeom prst="line">
                <a:avLst/>
              </a:prstGeom>
              <a:ln>
                <a:solidFill>
                  <a:srgbClr val="006699"/>
                </a:solidFill>
              </a:ln>
            </p:spPr>
            <p:style>
              <a:lnRef idx="1">
                <a:schemeClr val="accent1"/>
              </a:lnRef>
              <a:fillRef idx="3">
                <a:schemeClr val="accent1"/>
              </a:fillRef>
              <a:effectRef idx="2">
                <a:schemeClr val="accent1"/>
              </a:effectRef>
              <a:fontRef idx="minor">
                <a:schemeClr val="lt1"/>
              </a:fontRef>
            </p:style>
          </p:cxnSp>
          <p:cxnSp>
            <p:nvCxnSpPr>
              <p:cNvPr id="44" name="Connecteur droit 43"/>
              <p:cNvCxnSpPr/>
              <p:nvPr/>
            </p:nvCxnSpPr>
            <p:spPr>
              <a:xfrm>
                <a:off x="383956" y="2677405"/>
                <a:ext cx="308916" cy="371598"/>
              </a:xfrm>
              <a:prstGeom prst="line">
                <a:avLst/>
              </a:prstGeom>
              <a:ln>
                <a:solidFill>
                  <a:srgbClr val="006699"/>
                </a:solidFill>
              </a:ln>
            </p:spPr>
            <p:style>
              <a:lnRef idx="1">
                <a:schemeClr val="accent1"/>
              </a:lnRef>
              <a:fillRef idx="3">
                <a:schemeClr val="accent1"/>
              </a:fillRef>
              <a:effectRef idx="2">
                <a:schemeClr val="accent1"/>
              </a:effectRef>
              <a:fontRef idx="minor">
                <a:schemeClr val="lt1"/>
              </a:fontRef>
            </p:style>
          </p:cxnSp>
          <p:cxnSp>
            <p:nvCxnSpPr>
              <p:cNvPr id="1037" name="Connecteur droit 1036"/>
              <p:cNvCxnSpPr/>
              <p:nvPr/>
            </p:nvCxnSpPr>
            <p:spPr>
              <a:xfrm>
                <a:off x="77097" y="2231700"/>
                <a:ext cx="615775" cy="0"/>
              </a:xfrm>
              <a:prstGeom prst="line">
                <a:avLst/>
              </a:prstGeom>
              <a:ln>
                <a:solidFill>
                  <a:srgbClr val="006699"/>
                </a:solidFill>
              </a:ln>
            </p:spPr>
            <p:style>
              <a:lnRef idx="1">
                <a:schemeClr val="accent1"/>
              </a:lnRef>
              <a:fillRef idx="3">
                <a:schemeClr val="accent1"/>
              </a:fillRef>
              <a:effectRef idx="2">
                <a:schemeClr val="accent1"/>
              </a:effectRef>
              <a:fontRef idx="minor">
                <a:schemeClr val="lt1"/>
              </a:fontRef>
            </p:style>
          </p:cxnSp>
        </p:grpSp>
        <p:grpSp>
          <p:nvGrpSpPr>
            <p:cNvPr id="5" name="Group 2"/>
            <p:cNvGrpSpPr/>
            <p:nvPr/>
          </p:nvGrpSpPr>
          <p:grpSpPr>
            <a:xfrm>
              <a:off x="-408677" y="1377315"/>
              <a:ext cx="9391005" cy="5286897"/>
              <a:chOff x="-408677" y="1377315"/>
              <a:chExt cx="9391005" cy="5286897"/>
            </a:xfrm>
          </p:grpSpPr>
          <p:sp>
            <p:nvSpPr>
              <p:cNvPr id="4" name="ZoneTexte 3"/>
              <p:cNvSpPr txBox="1"/>
              <p:nvPr/>
            </p:nvSpPr>
            <p:spPr>
              <a:xfrm>
                <a:off x="2029761" y="1377315"/>
                <a:ext cx="4818696" cy="669930"/>
              </a:xfrm>
              <a:prstGeom prst="rect">
                <a:avLst/>
              </a:prstGeom>
              <a:noFill/>
            </p:spPr>
            <p:txBody>
              <a:bodyPr wrap="square" rtlCol="0">
                <a:spAutoFit/>
              </a:bodyPr>
              <a:lstStyle/>
              <a:p>
                <a:pPr algn="ctr"/>
                <a:r>
                  <a:rPr lang="fr-FR" sz="2400" dirty="0">
                    <a:latin typeface="Baveuse" pitchFamily="2" charset="0"/>
                  </a:rPr>
                  <a:t>World</a:t>
                </a:r>
              </a:p>
              <a:p>
                <a:pPr algn="ctr"/>
                <a:r>
                  <a:rPr lang="fr-FR" sz="1400" dirty="0" err="1">
                    <a:latin typeface="Baveuse" pitchFamily="2" charset="0"/>
                  </a:rPr>
                  <a:t>WiND</a:t>
                </a:r>
                <a:r>
                  <a:rPr lang="fr-FR" sz="1400" dirty="0">
                    <a:latin typeface="Baveuse" pitchFamily="2" charset="0"/>
                  </a:rPr>
                  <a:t>, WAVE, T, </a:t>
                </a:r>
                <a:r>
                  <a:rPr lang="fr-FR" sz="1400" dirty="0" err="1">
                    <a:latin typeface="Baveuse" pitchFamily="2" charset="0"/>
                  </a:rPr>
                  <a:t>Depth</a:t>
                </a:r>
                <a:r>
                  <a:rPr lang="fr-FR" sz="1400" dirty="0">
                    <a:latin typeface="Baveuse" pitchFamily="2" charset="0"/>
                  </a:rPr>
                  <a:t>, HABITAT EXTENT . . .</a:t>
                </a:r>
              </a:p>
            </p:txBody>
          </p:sp>
          <p:sp>
            <p:nvSpPr>
              <p:cNvPr id="12" name="Rectangle à coins arrondis 11"/>
              <p:cNvSpPr/>
              <p:nvPr/>
            </p:nvSpPr>
            <p:spPr>
              <a:xfrm>
                <a:off x="1950526" y="2298119"/>
                <a:ext cx="2702466" cy="1154829"/>
              </a:xfrm>
              <a:prstGeom prst="roundRect">
                <a:avLst/>
              </a:prstGeom>
              <a:solidFill>
                <a:srgbClr val="0066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err="1"/>
                  <a:t>Universe</a:t>
                </a:r>
                <a:r>
                  <a:rPr lang="fr-FR" b="1" dirty="0"/>
                  <a:t> of </a:t>
                </a:r>
              </a:p>
              <a:p>
                <a:pPr algn="ctr"/>
                <a:r>
                  <a:rPr lang="fr-FR" b="1" dirty="0" err="1"/>
                  <a:t>discourse</a:t>
                </a:r>
                <a:r>
                  <a:rPr lang="fr-FR" b="1" dirty="0"/>
                  <a:t> 1</a:t>
                </a:r>
              </a:p>
              <a:p>
                <a:pPr algn="ctr"/>
                <a:r>
                  <a:rPr lang="fr-FR" b="1" dirty="0"/>
                  <a:t>(</a:t>
                </a:r>
                <a:r>
                  <a:rPr lang="fr-FR" b="1" dirty="0" err="1"/>
                  <a:t>Targeted</a:t>
                </a:r>
                <a:r>
                  <a:rPr lang="fr-FR" b="1" dirty="0"/>
                  <a:t> </a:t>
                </a:r>
                <a:r>
                  <a:rPr lang="fr-FR" b="1" dirty="0" err="1"/>
                  <a:t>Products</a:t>
                </a:r>
                <a:r>
                  <a:rPr lang="fr-FR" b="1" dirty="0"/>
                  <a:t>)</a:t>
                </a:r>
              </a:p>
            </p:txBody>
          </p:sp>
          <p:sp>
            <p:nvSpPr>
              <p:cNvPr id="17" name="Ovale 23"/>
              <p:cNvSpPr/>
              <p:nvPr/>
            </p:nvSpPr>
            <p:spPr>
              <a:xfrm>
                <a:off x="217899" y="4468395"/>
                <a:ext cx="2362817" cy="919918"/>
              </a:xfrm>
              <a:prstGeom prst="ellipse">
                <a:avLst/>
              </a:prstGeom>
              <a:solidFill>
                <a:srgbClr val="006699"/>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1600" b="1" dirty="0">
                    <a:solidFill>
                      <a:schemeClr val="bg1"/>
                    </a:solidFill>
                  </a:rPr>
                  <a:t>Data production specifications</a:t>
                </a:r>
              </a:p>
            </p:txBody>
          </p:sp>
          <p:sp>
            <p:nvSpPr>
              <p:cNvPr id="21" name="ZoneTexte 20"/>
              <p:cNvSpPr txBox="1"/>
              <p:nvPr/>
            </p:nvSpPr>
            <p:spPr>
              <a:xfrm>
                <a:off x="2890622" y="4492956"/>
                <a:ext cx="1342889" cy="578577"/>
              </a:xfrm>
              <a:prstGeom prst="rect">
                <a:avLst/>
              </a:prstGeom>
              <a:solidFill>
                <a:srgbClr val="006699"/>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600" dirty="0" err="1"/>
                  <a:t>Quality</a:t>
                </a:r>
                <a:r>
                  <a:rPr lang="fr-FR" sz="1600" dirty="0"/>
                  <a:t> </a:t>
                </a:r>
                <a:r>
                  <a:rPr lang="fr-FR" sz="1600" dirty="0" err="1"/>
                  <a:t>evaluation</a:t>
                </a:r>
                <a:endParaRPr lang="fr-FR" sz="1600" dirty="0"/>
              </a:p>
            </p:txBody>
          </p:sp>
          <p:cxnSp>
            <p:nvCxnSpPr>
              <p:cNvPr id="8" name="Connecteur droit avec flèche 7"/>
              <p:cNvCxnSpPr/>
              <p:nvPr/>
            </p:nvCxnSpPr>
            <p:spPr>
              <a:xfrm rot="10800000" flipV="1">
                <a:off x="130719" y="2836526"/>
                <a:ext cx="1819810" cy="425594"/>
              </a:xfrm>
              <a:prstGeom prst="straightConnector1">
                <a:avLst/>
              </a:prstGeom>
              <a:ln w="38100">
                <a:solidFill>
                  <a:srgbClr val="006699"/>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a:off x="90503" y="3600702"/>
                <a:ext cx="1096537" cy="843381"/>
              </a:xfrm>
              <a:prstGeom prst="straightConnector1">
                <a:avLst/>
              </a:prstGeom>
              <a:ln w="38100">
                <a:solidFill>
                  <a:srgbClr val="006699"/>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a:off x="2501684" y="4845356"/>
                <a:ext cx="388273" cy="9580"/>
              </a:xfrm>
              <a:prstGeom prst="straightConnector1">
                <a:avLst/>
              </a:prstGeom>
              <a:ln w="38100">
                <a:solidFill>
                  <a:srgbClr val="006699"/>
                </a:solidFill>
                <a:tailEnd type="triangle"/>
              </a:ln>
            </p:spPr>
            <p:style>
              <a:lnRef idx="2">
                <a:schemeClr val="accent1"/>
              </a:lnRef>
              <a:fillRef idx="0">
                <a:schemeClr val="accent1"/>
              </a:fillRef>
              <a:effectRef idx="1">
                <a:schemeClr val="accent1"/>
              </a:effectRef>
              <a:fontRef idx="minor">
                <a:schemeClr val="tx1"/>
              </a:fontRef>
            </p:style>
          </p:cxnSp>
          <p:sp>
            <p:nvSpPr>
              <p:cNvPr id="49" name="ZoneTexte 48"/>
              <p:cNvSpPr txBox="1"/>
              <p:nvPr/>
            </p:nvSpPr>
            <p:spPr>
              <a:xfrm rot="2437155">
                <a:off x="2572134" y="5311329"/>
                <a:ext cx="1106251" cy="365417"/>
              </a:xfrm>
              <a:prstGeom prst="rect">
                <a:avLst/>
              </a:prstGeom>
              <a:noFill/>
            </p:spPr>
            <p:txBody>
              <a:bodyPr wrap="square" rtlCol="0">
                <a:spAutoFit/>
              </a:bodyPr>
              <a:lstStyle/>
              <a:p>
                <a:r>
                  <a:rPr lang="fr-FR" dirty="0" err="1"/>
                  <a:t>creates</a:t>
                </a:r>
                <a:endParaRPr lang="fr-FR" dirty="0"/>
              </a:p>
            </p:txBody>
          </p:sp>
          <p:cxnSp>
            <p:nvCxnSpPr>
              <p:cNvPr id="65" name="Connecteur droit avec flèche 64"/>
              <p:cNvCxnSpPr/>
              <p:nvPr/>
            </p:nvCxnSpPr>
            <p:spPr>
              <a:xfrm rot="16200000" flipV="1">
                <a:off x="3552560" y="4175723"/>
                <a:ext cx="573044" cy="12301"/>
              </a:xfrm>
              <a:prstGeom prst="straightConnector1">
                <a:avLst/>
              </a:prstGeom>
              <a:ln w="38100">
                <a:solidFill>
                  <a:srgbClr val="006699"/>
                </a:solidFill>
                <a:tailEnd type="triangle"/>
              </a:ln>
            </p:spPr>
            <p:style>
              <a:lnRef idx="2">
                <a:schemeClr val="accent1"/>
              </a:lnRef>
              <a:fillRef idx="0">
                <a:schemeClr val="accent1"/>
              </a:fillRef>
              <a:effectRef idx="1">
                <a:schemeClr val="accent1"/>
              </a:effectRef>
              <a:fontRef idx="minor">
                <a:schemeClr val="tx1"/>
              </a:fontRef>
            </p:style>
          </p:cxnSp>
          <p:cxnSp>
            <p:nvCxnSpPr>
              <p:cNvPr id="68" name="Connecteur droit avec flèche 67"/>
              <p:cNvCxnSpPr/>
              <p:nvPr/>
            </p:nvCxnSpPr>
            <p:spPr>
              <a:xfrm rot="5400000" flipH="1" flipV="1">
                <a:off x="3613845" y="5325754"/>
                <a:ext cx="545402" cy="1647"/>
              </a:xfrm>
              <a:prstGeom prst="straightConnector1">
                <a:avLst/>
              </a:prstGeom>
              <a:ln w="38100">
                <a:solidFill>
                  <a:srgbClr val="006699"/>
                </a:solidFill>
                <a:tailEnd type="triangle"/>
              </a:ln>
            </p:spPr>
            <p:style>
              <a:lnRef idx="2">
                <a:schemeClr val="accent1"/>
              </a:lnRef>
              <a:fillRef idx="0">
                <a:schemeClr val="accent1"/>
              </a:fillRef>
              <a:effectRef idx="1">
                <a:schemeClr val="accent1"/>
              </a:effectRef>
              <a:fontRef idx="minor">
                <a:schemeClr val="tx1"/>
              </a:fontRef>
            </p:style>
          </p:cxnSp>
          <p:cxnSp>
            <p:nvCxnSpPr>
              <p:cNvPr id="71" name="Connecteur droit avec flèche 70"/>
              <p:cNvCxnSpPr/>
              <p:nvPr/>
            </p:nvCxnSpPr>
            <p:spPr>
              <a:xfrm>
                <a:off x="2373838" y="5211124"/>
                <a:ext cx="1076233" cy="840507"/>
              </a:xfrm>
              <a:prstGeom prst="straightConnector1">
                <a:avLst/>
              </a:prstGeom>
              <a:ln w="38100">
                <a:solidFill>
                  <a:srgbClr val="006699"/>
                </a:solidFill>
                <a:tailEnd type="triangle"/>
              </a:ln>
            </p:spPr>
            <p:style>
              <a:lnRef idx="2">
                <a:schemeClr val="accent1"/>
              </a:lnRef>
              <a:fillRef idx="0">
                <a:schemeClr val="accent1"/>
              </a:fillRef>
              <a:effectRef idx="1">
                <a:schemeClr val="accent1"/>
              </a:effectRef>
              <a:fontRef idx="minor">
                <a:schemeClr val="tx1"/>
              </a:fontRef>
            </p:style>
          </p:cxnSp>
          <p:grpSp>
            <p:nvGrpSpPr>
              <p:cNvPr id="6" name="Groupe 31"/>
              <p:cNvGrpSpPr/>
              <p:nvPr/>
            </p:nvGrpSpPr>
            <p:grpSpPr>
              <a:xfrm>
                <a:off x="8500950" y="2952883"/>
                <a:ext cx="345591" cy="1114157"/>
                <a:chOff x="942278" y="2130119"/>
                <a:chExt cx="615774" cy="1482846"/>
              </a:xfrm>
            </p:grpSpPr>
            <p:sp>
              <p:nvSpPr>
                <p:cNvPr id="33" name="Ellipse 32"/>
                <p:cNvSpPr/>
                <p:nvPr/>
              </p:nvSpPr>
              <p:spPr>
                <a:xfrm>
                  <a:off x="1034142" y="2130119"/>
                  <a:ext cx="434101" cy="439615"/>
                </a:xfrm>
                <a:prstGeom prst="ellipse">
                  <a:avLst/>
                </a:prstGeom>
                <a:solidFill>
                  <a:srgbClr val="FFE8EA"/>
                </a:solidFill>
                <a:ln w="25400">
                  <a:solidFill>
                    <a:srgbClr val="98344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cxnSp>
              <p:nvCxnSpPr>
                <p:cNvPr id="34" name="Connecteur droit 33"/>
                <p:cNvCxnSpPr>
                  <a:stCxn id="33" idx="4"/>
                </p:cNvCxnSpPr>
                <p:nvPr/>
              </p:nvCxnSpPr>
              <p:spPr>
                <a:xfrm>
                  <a:off x="1251194" y="2569733"/>
                  <a:ext cx="0" cy="662735"/>
                </a:xfrm>
                <a:prstGeom prst="line">
                  <a:avLst/>
                </a:prstGeom>
                <a:ln w="25400">
                  <a:solidFill>
                    <a:srgbClr val="983441"/>
                  </a:solidFill>
                </a:ln>
              </p:spPr>
              <p:style>
                <a:lnRef idx="1">
                  <a:schemeClr val="accent2"/>
                </a:lnRef>
                <a:fillRef idx="2">
                  <a:schemeClr val="accent2"/>
                </a:fillRef>
                <a:effectRef idx="1">
                  <a:schemeClr val="accent2"/>
                </a:effectRef>
                <a:fontRef idx="minor">
                  <a:schemeClr val="dk1"/>
                </a:fontRef>
              </p:style>
            </p:cxnSp>
            <p:cxnSp>
              <p:nvCxnSpPr>
                <p:cNvPr id="36" name="Connecteur droit 35"/>
                <p:cNvCxnSpPr/>
                <p:nvPr/>
              </p:nvCxnSpPr>
              <p:spPr>
                <a:xfrm flipH="1">
                  <a:off x="942278" y="3232471"/>
                  <a:ext cx="308916" cy="371605"/>
                </a:xfrm>
                <a:prstGeom prst="line">
                  <a:avLst/>
                </a:prstGeom>
                <a:ln w="25400">
                  <a:solidFill>
                    <a:srgbClr val="983441"/>
                  </a:solidFill>
                </a:ln>
              </p:spPr>
              <p:style>
                <a:lnRef idx="1">
                  <a:schemeClr val="accent2"/>
                </a:lnRef>
                <a:fillRef idx="2">
                  <a:schemeClr val="accent2"/>
                </a:fillRef>
                <a:effectRef idx="1">
                  <a:schemeClr val="accent2"/>
                </a:effectRef>
                <a:fontRef idx="minor">
                  <a:schemeClr val="dk1"/>
                </a:fontRef>
              </p:style>
            </p:cxnSp>
            <p:cxnSp>
              <p:nvCxnSpPr>
                <p:cNvPr id="37" name="Connecteur droit 36"/>
                <p:cNvCxnSpPr/>
                <p:nvPr/>
              </p:nvCxnSpPr>
              <p:spPr>
                <a:xfrm>
                  <a:off x="1249136" y="3241360"/>
                  <a:ext cx="308916" cy="371605"/>
                </a:xfrm>
                <a:prstGeom prst="line">
                  <a:avLst/>
                </a:prstGeom>
                <a:ln w="25400">
                  <a:solidFill>
                    <a:srgbClr val="983441"/>
                  </a:solidFill>
                </a:ln>
              </p:spPr>
              <p:style>
                <a:lnRef idx="1">
                  <a:schemeClr val="accent2"/>
                </a:lnRef>
                <a:fillRef idx="2">
                  <a:schemeClr val="accent2"/>
                </a:fillRef>
                <a:effectRef idx="1">
                  <a:schemeClr val="accent2"/>
                </a:effectRef>
                <a:fontRef idx="minor">
                  <a:schemeClr val="dk1"/>
                </a:fontRef>
              </p:style>
            </p:cxnSp>
            <p:cxnSp>
              <p:nvCxnSpPr>
                <p:cNvPr id="38" name="Connecteur droit 37"/>
                <p:cNvCxnSpPr/>
                <p:nvPr/>
              </p:nvCxnSpPr>
              <p:spPr>
                <a:xfrm>
                  <a:off x="942278" y="2795662"/>
                  <a:ext cx="615774" cy="0"/>
                </a:xfrm>
                <a:prstGeom prst="line">
                  <a:avLst/>
                </a:prstGeom>
                <a:ln w="25400">
                  <a:solidFill>
                    <a:srgbClr val="983441"/>
                  </a:solidFill>
                </a:ln>
              </p:spPr>
              <p:style>
                <a:lnRef idx="1">
                  <a:schemeClr val="accent2"/>
                </a:lnRef>
                <a:fillRef idx="2">
                  <a:schemeClr val="accent2"/>
                </a:fillRef>
                <a:effectRef idx="1">
                  <a:schemeClr val="accent2"/>
                </a:effectRef>
                <a:fontRef idx="minor">
                  <a:schemeClr val="dk1"/>
                </a:fontRef>
              </p:style>
            </p:cxnSp>
          </p:grpSp>
          <p:sp>
            <p:nvSpPr>
              <p:cNvPr id="40" name="Ovale 23"/>
              <p:cNvSpPr/>
              <p:nvPr/>
            </p:nvSpPr>
            <p:spPr>
              <a:xfrm>
                <a:off x="6532524" y="4469577"/>
                <a:ext cx="2212708" cy="903572"/>
              </a:xfrm>
              <a:prstGeom prst="ellipse">
                <a:avLst/>
              </a:prstGeom>
              <a:solidFill>
                <a:srgbClr val="FFE8EA"/>
              </a:solidFill>
              <a:ln w="25400">
                <a:solidFill>
                  <a:srgbClr val="983441"/>
                </a:solidFill>
              </a:ln>
            </p:spPr>
            <p:style>
              <a:lnRef idx="1">
                <a:schemeClr val="accent2"/>
              </a:lnRef>
              <a:fillRef idx="2">
                <a:schemeClr val="accent2"/>
              </a:fillRef>
              <a:effectRef idx="1">
                <a:schemeClr val="accent2"/>
              </a:effectRef>
              <a:fontRef idx="minor">
                <a:schemeClr val="dk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1600" b="1" dirty="0">
                    <a:solidFill>
                      <a:srgbClr val="983441"/>
                    </a:solidFill>
                  </a:rPr>
                  <a:t>Data selection requirements</a:t>
                </a:r>
              </a:p>
            </p:txBody>
          </p:sp>
          <p:sp>
            <p:nvSpPr>
              <p:cNvPr id="41" name="Rectangle à coins arrondis 40"/>
              <p:cNvSpPr/>
              <p:nvPr/>
            </p:nvSpPr>
            <p:spPr>
              <a:xfrm>
                <a:off x="4733738" y="2302433"/>
                <a:ext cx="2336062" cy="1115753"/>
              </a:xfrm>
              <a:prstGeom prst="roundRect">
                <a:avLst/>
              </a:prstGeom>
              <a:solidFill>
                <a:srgbClr val="FFE8EA"/>
              </a:solidFill>
              <a:ln w="25400">
                <a:solidFill>
                  <a:srgbClr val="98344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err="1">
                    <a:solidFill>
                      <a:srgbClr val="983441"/>
                    </a:solidFill>
                  </a:rPr>
                  <a:t>Universe</a:t>
                </a:r>
                <a:r>
                  <a:rPr lang="fr-FR" b="1" dirty="0">
                    <a:solidFill>
                      <a:srgbClr val="983441"/>
                    </a:solidFill>
                  </a:rPr>
                  <a:t> of </a:t>
                </a:r>
              </a:p>
              <a:p>
                <a:pPr algn="ctr"/>
                <a:r>
                  <a:rPr lang="fr-FR" b="1" dirty="0">
                    <a:solidFill>
                      <a:srgbClr val="983441"/>
                    </a:solidFill>
                  </a:rPr>
                  <a:t> </a:t>
                </a:r>
                <a:r>
                  <a:rPr lang="fr-FR" b="1" dirty="0" err="1">
                    <a:solidFill>
                      <a:srgbClr val="983441"/>
                    </a:solidFill>
                  </a:rPr>
                  <a:t>discourse</a:t>
                </a:r>
                <a:r>
                  <a:rPr lang="fr-FR" b="1" dirty="0">
                    <a:solidFill>
                      <a:srgbClr val="983441"/>
                    </a:solidFill>
                  </a:rPr>
                  <a:t> 2</a:t>
                </a:r>
              </a:p>
              <a:p>
                <a:pPr algn="ctr"/>
                <a:r>
                  <a:rPr lang="fr-FR" b="1" dirty="0">
                    <a:solidFill>
                      <a:srgbClr val="983441"/>
                    </a:solidFill>
                  </a:rPr>
                  <a:t>(Input data sets)</a:t>
                </a:r>
              </a:p>
            </p:txBody>
          </p:sp>
          <p:sp>
            <p:nvSpPr>
              <p:cNvPr id="46" name="ZoneTexte 45"/>
              <p:cNvSpPr txBox="1"/>
              <p:nvPr/>
            </p:nvSpPr>
            <p:spPr>
              <a:xfrm>
                <a:off x="4439267" y="4492956"/>
                <a:ext cx="1398525" cy="578577"/>
              </a:xfrm>
              <a:prstGeom prst="rect">
                <a:avLst/>
              </a:prstGeom>
              <a:solidFill>
                <a:srgbClr val="FFE8EA"/>
              </a:solidFill>
              <a:ln w="25400">
                <a:solidFill>
                  <a:srgbClr val="98344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1600" dirty="0" err="1">
                    <a:solidFill>
                      <a:srgbClr val="983441"/>
                    </a:solidFill>
                  </a:rPr>
                  <a:t>Quality</a:t>
                </a:r>
                <a:endParaRPr lang="fr-FR" sz="1600" dirty="0">
                  <a:solidFill>
                    <a:srgbClr val="983441"/>
                  </a:solidFill>
                </a:endParaRPr>
              </a:p>
              <a:p>
                <a:pPr algn="ctr"/>
                <a:r>
                  <a:rPr lang="fr-FR" sz="1600" dirty="0" err="1">
                    <a:solidFill>
                      <a:srgbClr val="983441"/>
                    </a:solidFill>
                  </a:rPr>
                  <a:t>evaluation</a:t>
                </a:r>
                <a:endParaRPr lang="fr-FR" sz="1600" dirty="0">
                  <a:solidFill>
                    <a:srgbClr val="983441"/>
                  </a:solidFill>
                </a:endParaRPr>
              </a:p>
            </p:txBody>
          </p:sp>
          <p:cxnSp>
            <p:nvCxnSpPr>
              <p:cNvPr id="47" name="Connecteur droit avec flèche 46"/>
              <p:cNvCxnSpPr/>
              <p:nvPr/>
            </p:nvCxnSpPr>
            <p:spPr>
              <a:xfrm flipV="1">
                <a:off x="4923716" y="3977691"/>
                <a:ext cx="0" cy="490704"/>
              </a:xfrm>
              <a:prstGeom prst="straightConnector1">
                <a:avLst/>
              </a:prstGeom>
              <a:ln w="38100">
                <a:solidFill>
                  <a:srgbClr val="983441"/>
                </a:solidFill>
                <a:tailEnd type="triangle"/>
              </a:ln>
            </p:spPr>
            <p:style>
              <a:lnRef idx="2">
                <a:schemeClr val="accent2"/>
              </a:lnRef>
              <a:fillRef idx="0">
                <a:schemeClr val="accent2"/>
              </a:fillRef>
              <a:effectRef idx="1">
                <a:schemeClr val="accent2"/>
              </a:effectRef>
              <a:fontRef idx="minor">
                <a:schemeClr val="tx1"/>
              </a:fontRef>
            </p:style>
          </p:cxnSp>
          <p:cxnSp>
            <p:nvCxnSpPr>
              <p:cNvPr id="54" name="Connecteur droit avec flèche 53"/>
              <p:cNvCxnSpPr/>
              <p:nvPr/>
            </p:nvCxnSpPr>
            <p:spPr>
              <a:xfrm flipH="1">
                <a:off x="5552449" y="5101566"/>
                <a:ext cx="1102938" cy="799281"/>
              </a:xfrm>
              <a:prstGeom prst="straightConnector1">
                <a:avLst/>
              </a:prstGeom>
              <a:ln w="38100">
                <a:solidFill>
                  <a:srgbClr val="983441"/>
                </a:solidFill>
                <a:tailEnd type="triangle"/>
              </a:ln>
            </p:spPr>
            <p:style>
              <a:lnRef idx="1">
                <a:schemeClr val="accent2"/>
              </a:lnRef>
              <a:fillRef idx="2">
                <a:schemeClr val="accent2"/>
              </a:fillRef>
              <a:effectRef idx="1">
                <a:schemeClr val="accent2"/>
              </a:effectRef>
              <a:fontRef idx="minor">
                <a:schemeClr val="dk1"/>
              </a:fontRef>
            </p:style>
          </p:cxnSp>
          <p:grpSp>
            <p:nvGrpSpPr>
              <p:cNvPr id="9" name="Groupe 28"/>
              <p:cNvGrpSpPr/>
              <p:nvPr/>
            </p:nvGrpSpPr>
            <p:grpSpPr>
              <a:xfrm>
                <a:off x="3700585" y="5594364"/>
                <a:ext cx="1772832" cy="1069848"/>
                <a:chOff x="3700585" y="5557418"/>
                <a:chExt cx="1772832" cy="1069848"/>
              </a:xfrm>
            </p:grpSpPr>
            <p:sp>
              <p:nvSpPr>
                <p:cNvPr id="27" name="Organigramme : Document 26"/>
                <p:cNvSpPr/>
                <p:nvPr/>
              </p:nvSpPr>
              <p:spPr>
                <a:xfrm>
                  <a:off x="3700585" y="5557418"/>
                  <a:ext cx="1315632" cy="612648"/>
                </a:xfrm>
                <a:prstGeom prst="flowChartDocument">
                  <a:avLst/>
                </a:prstGeom>
                <a:solidFill>
                  <a:srgbClr val="B7E5FF"/>
                </a:solidFill>
                <a:ln w="25400">
                  <a:solidFill>
                    <a:srgbClr val="00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Organigramme : Document 55"/>
                <p:cNvSpPr/>
                <p:nvPr/>
              </p:nvSpPr>
              <p:spPr>
                <a:xfrm>
                  <a:off x="3852985" y="5709818"/>
                  <a:ext cx="1315632" cy="612648"/>
                </a:xfrm>
                <a:prstGeom prst="flowChartDocument">
                  <a:avLst/>
                </a:prstGeom>
                <a:solidFill>
                  <a:srgbClr val="B7E5FF"/>
                </a:solidFill>
                <a:ln w="25400">
                  <a:solidFill>
                    <a:srgbClr val="006699"/>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58" name="Organigramme : Document 57"/>
                <p:cNvSpPr/>
                <p:nvPr/>
              </p:nvSpPr>
              <p:spPr>
                <a:xfrm>
                  <a:off x="4005385" y="5862218"/>
                  <a:ext cx="1315632" cy="612648"/>
                </a:xfrm>
                <a:prstGeom prst="flowChartDocument">
                  <a:avLst/>
                </a:prstGeom>
                <a:solidFill>
                  <a:srgbClr val="FFE8EA"/>
                </a:solidFill>
                <a:ln w="25400">
                  <a:solidFill>
                    <a:srgbClr val="9834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9" name="Organigramme : Document 58"/>
                <p:cNvSpPr/>
                <p:nvPr/>
              </p:nvSpPr>
              <p:spPr>
                <a:xfrm>
                  <a:off x="4157785" y="6014618"/>
                  <a:ext cx="1315632" cy="612648"/>
                </a:xfrm>
                <a:prstGeom prst="flowChartDocument">
                  <a:avLst/>
                </a:prstGeom>
                <a:solidFill>
                  <a:srgbClr val="B7E5FF"/>
                </a:solidFill>
                <a:ln w="25400">
                  <a:solidFill>
                    <a:srgbClr val="00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solidFill>
                        <a:schemeClr val="tx1"/>
                      </a:solidFill>
                    </a:rPr>
                    <a:t>Datasets</a:t>
                  </a:r>
                  <a:endParaRPr lang="fr-FR" dirty="0">
                    <a:solidFill>
                      <a:schemeClr val="tx1"/>
                    </a:solidFill>
                  </a:endParaRPr>
                </a:p>
              </p:txBody>
            </p:sp>
          </p:grpSp>
          <p:sp>
            <p:nvSpPr>
              <p:cNvPr id="31" name="ZoneTexte 30"/>
              <p:cNvSpPr txBox="1"/>
              <p:nvPr/>
            </p:nvSpPr>
            <p:spPr>
              <a:xfrm rot="20885326">
                <a:off x="116105" y="2657598"/>
                <a:ext cx="1685772" cy="456771"/>
              </a:xfrm>
              <a:prstGeom prst="rect">
                <a:avLst/>
              </a:prstGeom>
              <a:noFill/>
            </p:spPr>
            <p:txBody>
              <a:bodyPr wrap="square" rtlCol="0">
                <a:spAutoFit/>
              </a:bodyPr>
              <a:lstStyle/>
              <a:p>
                <a:r>
                  <a:rPr lang="fr-FR" sz="2400" b="1" dirty="0" err="1"/>
                  <a:t>Purpose</a:t>
                </a:r>
                <a:endParaRPr lang="fr-FR" sz="2400" b="1" dirty="0"/>
              </a:p>
            </p:txBody>
          </p:sp>
          <p:cxnSp>
            <p:nvCxnSpPr>
              <p:cNvPr id="66" name="Connecteur droit avec flèche 65"/>
              <p:cNvCxnSpPr/>
              <p:nvPr/>
            </p:nvCxnSpPr>
            <p:spPr>
              <a:xfrm flipH="1">
                <a:off x="5837792" y="4813529"/>
                <a:ext cx="665940" cy="0"/>
              </a:xfrm>
              <a:prstGeom prst="straightConnector1">
                <a:avLst/>
              </a:prstGeom>
              <a:ln w="38100">
                <a:solidFill>
                  <a:srgbClr val="983441"/>
                </a:solidFill>
                <a:tailEnd type="triangle"/>
              </a:ln>
            </p:spPr>
            <p:style>
              <a:lnRef idx="1">
                <a:schemeClr val="accent2"/>
              </a:lnRef>
              <a:fillRef idx="2">
                <a:schemeClr val="accent2"/>
              </a:fillRef>
              <a:effectRef idx="1">
                <a:schemeClr val="accent2"/>
              </a:effectRef>
              <a:fontRef idx="minor">
                <a:schemeClr val="dk1"/>
              </a:fontRef>
            </p:style>
          </p:cxnSp>
          <p:cxnSp>
            <p:nvCxnSpPr>
              <p:cNvPr id="67" name="Connecteur droit avec flèche 66"/>
              <p:cNvCxnSpPr>
                <a:stCxn id="41" idx="3"/>
              </p:cNvCxnSpPr>
              <p:nvPr/>
            </p:nvCxnSpPr>
            <p:spPr>
              <a:xfrm>
                <a:off x="7069799" y="2860310"/>
                <a:ext cx="1356293" cy="440603"/>
              </a:xfrm>
              <a:prstGeom prst="straightConnector1">
                <a:avLst/>
              </a:prstGeom>
              <a:ln w="38100">
                <a:solidFill>
                  <a:srgbClr val="983441"/>
                </a:solidFill>
                <a:tailEnd type="triangle"/>
              </a:ln>
            </p:spPr>
            <p:style>
              <a:lnRef idx="1">
                <a:schemeClr val="accent2"/>
              </a:lnRef>
              <a:fillRef idx="2">
                <a:schemeClr val="accent2"/>
              </a:fillRef>
              <a:effectRef idx="1">
                <a:schemeClr val="accent2"/>
              </a:effectRef>
              <a:fontRef idx="minor">
                <a:schemeClr val="dk1"/>
              </a:fontRef>
            </p:style>
          </p:cxnSp>
          <p:cxnSp>
            <p:nvCxnSpPr>
              <p:cNvPr id="69" name="Connecteur droit avec flèche 68"/>
              <p:cNvCxnSpPr/>
              <p:nvPr/>
            </p:nvCxnSpPr>
            <p:spPr>
              <a:xfrm flipH="1">
                <a:off x="7639832" y="3759775"/>
                <a:ext cx="947335" cy="694012"/>
              </a:xfrm>
              <a:prstGeom prst="straightConnector1">
                <a:avLst/>
              </a:prstGeom>
              <a:ln w="38100">
                <a:solidFill>
                  <a:srgbClr val="983441"/>
                </a:solidFill>
                <a:tailEnd type="triangle"/>
              </a:ln>
            </p:spPr>
            <p:style>
              <a:lnRef idx="1">
                <a:schemeClr val="accent2"/>
              </a:lnRef>
              <a:fillRef idx="2">
                <a:schemeClr val="accent2"/>
              </a:fillRef>
              <a:effectRef idx="1">
                <a:schemeClr val="accent2"/>
              </a:effectRef>
              <a:fontRef idx="minor">
                <a:schemeClr val="dk1"/>
              </a:fontRef>
            </p:style>
          </p:cxnSp>
          <p:sp>
            <p:nvSpPr>
              <p:cNvPr id="7" name="Rectangle 6"/>
              <p:cNvSpPr/>
              <p:nvPr/>
            </p:nvSpPr>
            <p:spPr>
              <a:xfrm>
                <a:off x="-408677" y="2401683"/>
                <a:ext cx="1645845" cy="395868"/>
              </a:xfrm>
              <a:prstGeom prst="rect">
                <a:avLst/>
              </a:prstGeom>
            </p:spPr>
            <p:txBody>
              <a:bodyPr wrap="square">
                <a:spAutoFit/>
              </a:bodyPr>
              <a:lstStyle/>
              <a:p>
                <a:pPr>
                  <a:spcBef>
                    <a:spcPts val="600"/>
                  </a:spcBef>
                </a:pPr>
                <a:r>
                  <a:rPr lang="en-GB" sz="2000" b="1" dirty="0">
                    <a:solidFill>
                      <a:srgbClr val="006699"/>
                    </a:solidFill>
                  </a:rPr>
                  <a:t>Producer</a:t>
                </a:r>
                <a:endParaRPr lang="fr-FR" sz="2000" b="1" dirty="0">
                  <a:solidFill>
                    <a:srgbClr val="006699"/>
                  </a:solidFill>
                </a:endParaRPr>
              </a:p>
            </p:txBody>
          </p:sp>
          <p:sp>
            <p:nvSpPr>
              <p:cNvPr id="76" name="Rectangle 75"/>
              <p:cNvSpPr/>
              <p:nvPr/>
            </p:nvSpPr>
            <p:spPr>
              <a:xfrm>
                <a:off x="8192943" y="2486371"/>
                <a:ext cx="789385" cy="395868"/>
              </a:xfrm>
              <a:prstGeom prst="rect">
                <a:avLst/>
              </a:prstGeom>
            </p:spPr>
            <p:txBody>
              <a:bodyPr wrap="square">
                <a:spAutoFit/>
              </a:bodyPr>
              <a:lstStyle/>
              <a:p>
                <a:pPr algn="r">
                  <a:spcBef>
                    <a:spcPts val="600"/>
                  </a:spcBef>
                </a:pPr>
                <a:r>
                  <a:rPr lang="en-GB" sz="2000" b="1" dirty="0">
                    <a:solidFill>
                      <a:srgbClr val="B91719"/>
                    </a:solidFill>
                  </a:rPr>
                  <a:t>User</a:t>
                </a:r>
                <a:endParaRPr lang="fr-FR" sz="2000" b="1" dirty="0">
                  <a:solidFill>
                    <a:srgbClr val="B91719"/>
                  </a:solidFill>
                </a:endParaRPr>
              </a:p>
            </p:txBody>
          </p:sp>
          <p:sp>
            <p:nvSpPr>
              <p:cNvPr id="77" name="ZoneTexte 76"/>
              <p:cNvSpPr txBox="1"/>
              <p:nvPr/>
            </p:nvSpPr>
            <p:spPr>
              <a:xfrm rot="19428406">
                <a:off x="5519751" y="5096936"/>
                <a:ext cx="1018391" cy="365417"/>
              </a:xfrm>
              <a:prstGeom prst="rect">
                <a:avLst/>
              </a:prstGeom>
              <a:noFill/>
              <a:ln w="25400">
                <a:noFill/>
                <a:tailEnd type="triangle"/>
              </a:ln>
            </p:spPr>
            <p:txBody>
              <a:bodyPr wrap="square" rtlCol="0">
                <a:spAutoFit/>
              </a:bodyPr>
              <a:lstStyle/>
              <a:p>
                <a:r>
                  <a:rPr lang="fr-FR" dirty="0"/>
                  <a:t>selects</a:t>
                </a:r>
              </a:p>
            </p:txBody>
          </p:sp>
          <p:sp>
            <p:nvSpPr>
              <p:cNvPr id="79" name="ZoneTexte 78"/>
              <p:cNvSpPr txBox="1"/>
              <p:nvPr/>
            </p:nvSpPr>
            <p:spPr>
              <a:xfrm rot="995851">
                <a:off x="7293863" y="2692731"/>
                <a:ext cx="870906" cy="456771"/>
              </a:xfrm>
              <a:prstGeom prst="rect">
                <a:avLst/>
              </a:prstGeom>
              <a:noFill/>
            </p:spPr>
            <p:txBody>
              <a:bodyPr wrap="square" rtlCol="0">
                <a:spAutoFit/>
              </a:bodyPr>
              <a:lstStyle/>
              <a:p>
                <a:r>
                  <a:rPr lang="fr-FR" sz="2400" b="1" dirty="0">
                    <a:solidFill>
                      <a:srgbClr val="000000"/>
                    </a:solidFill>
                  </a:rPr>
                  <a:t>Use </a:t>
                </a:r>
              </a:p>
            </p:txBody>
          </p:sp>
          <p:cxnSp>
            <p:nvCxnSpPr>
              <p:cNvPr id="50" name="Connecteur droit avec flèche 49"/>
              <p:cNvCxnSpPr/>
              <p:nvPr/>
            </p:nvCxnSpPr>
            <p:spPr>
              <a:xfrm flipV="1">
                <a:off x="4886369" y="5071533"/>
                <a:ext cx="0" cy="558355"/>
              </a:xfrm>
              <a:prstGeom prst="straightConnector1">
                <a:avLst/>
              </a:prstGeom>
              <a:ln w="38100">
                <a:solidFill>
                  <a:srgbClr val="983441"/>
                </a:solidFill>
                <a:tailEnd type="triangle"/>
              </a:ln>
            </p:spPr>
            <p:style>
              <a:lnRef idx="2">
                <a:schemeClr val="accent2"/>
              </a:lnRef>
              <a:fillRef idx="0">
                <a:schemeClr val="accent2"/>
              </a:fillRef>
              <a:effectRef idx="1">
                <a:schemeClr val="accent2"/>
              </a:effectRef>
              <a:fontRef idx="minor">
                <a:schemeClr val="tx1"/>
              </a:fontRef>
            </p:style>
          </p:cxnSp>
          <p:sp>
            <p:nvSpPr>
              <p:cNvPr id="1025" name="ZoneTexte 1024"/>
              <p:cNvSpPr txBox="1"/>
              <p:nvPr/>
            </p:nvSpPr>
            <p:spPr>
              <a:xfrm>
                <a:off x="1227255" y="3940650"/>
                <a:ext cx="2459913" cy="365417"/>
              </a:xfrm>
              <a:prstGeom prst="rect">
                <a:avLst/>
              </a:prstGeom>
              <a:solidFill>
                <a:srgbClr val="006699"/>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b="1" dirty="0">
                    <a:solidFill>
                      <a:schemeClr val="bg1"/>
                    </a:solidFill>
                  </a:rPr>
                  <a:t>Fitness for </a:t>
                </a:r>
                <a:r>
                  <a:rPr lang="fr-FR" b="1" dirty="0" err="1">
                    <a:solidFill>
                      <a:schemeClr val="bg1"/>
                    </a:solidFill>
                  </a:rPr>
                  <a:t>purpose</a:t>
                </a:r>
                <a:endParaRPr lang="fr-FR" b="1" dirty="0">
                  <a:solidFill>
                    <a:schemeClr val="bg1"/>
                  </a:solidFill>
                </a:endParaRPr>
              </a:p>
            </p:txBody>
          </p:sp>
          <p:sp>
            <p:nvSpPr>
              <p:cNvPr id="102" name="ZoneTexte 101"/>
              <p:cNvSpPr txBox="1"/>
              <p:nvPr/>
            </p:nvSpPr>
            <p:spPr>
              <a:xfrm>
                <a:off x="5187601" y="3952194"/>
                <a:ext cx="2182542" cy="365417"/>
              </a:xfrm>
              <a:prstGeom prst="rect">
                <a:avLst/>
              </a:prstGeom>
              <a:solidFill>
                <a:srgbClr val="FFE8EA"/>
              </a:solidFill>
              <a:ln w="25400">
                <a:solidFill>
                  <a:srgbClr val="98344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b="1" dirty="0">
                    <a:solidFill>
                      <a:srgbClr val="983441"/>
                    </a:solidFill>
                  </a:rPr>
                  <a:t>Fitness for use</a:t>
                </a:r>
              </a:p>
            </p:txBody>
          </p:sp>
        </p:grpSp>
      </p:grpSp>
      <p:sp>
        <p:nvSpPr>
          <p:cNvPr id="55" name="Title 1"/>
          <p:cNvSpPr txBox="1">
            <a:spLocks/>
          </p:cNvSpPr>
          <p:nvPr/>
        </p:nvSpPr>
        <p:spPr>
          <a:xfrm>
            <a:off x="1447800" y="58733"/>
            <a:ext cx="6400800" cy="715856"/>
          </a:xfrm>
          <a:prstGeom prst="rect">
            <a:avLst/>
          </a:prstGeom>
          <a:solidFill>
            <a:schemeClr val="bg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206CA9"/>
                </a:solidFill>
                <a:latin typeface="Arial"/>
                <a:cs typeface="Arial"/>
              </a:rPr>
              <a:t>A</a:t>
            </a:r>
            <a:r>
              <a:rPr lang="en-US" b="1" dirty="0">
                <a:solidFill>
                  <a:srgbClr val="206CA9"/>
                </a:solidFill>
                <a:latin typeface="Arial"/>
                <a:ea typeface="+mn-ea"/>
                <a:cs typeface="Arial"/>
              </a:rPr>
              <a:t>ssessment</a:t>
            </a:r>
            <a:r>
              <a:rPr lang="en-US" sz="4800" b="1" dirty="0">
                <a:solidFill>
                  <a:srgbClr val="206CA9"/>
                </a:solidFill>
                <a:latin typeface="Arial"/>
                <a:ea typeface="+mn-ea"/>
                <a:cs typeface="Arial"/>
              </a:rPr>
              <a:t> concepts</a:t>
            </a:r>
          </a:p>
        </p:txBody>
      </p:sp>
      <p:sp>
        <p:nvSpPr>
          <p:cNvPr id="51" name="Rettangolo 50"/>
          <p:cNvSpPr/>
          <p:nvPr/>
        </p:nvSpPr>
        <p:spPr>
          <a:xfrm>
            <a:off x="0" y="914400"/>
            <a:ext cx="2743200" cy="954107"/>
          </a:xfrm>
          <a:prstGeom prst="rect">
            <a:avLst/>
          </a:prstGeom>
        </p:spPr>
        <p:txBody>
          <a:bodyPr wrap="square">
            <a:spAutoFit/>
          </a:bodyPr>
          <a:lstStyle/>
          <a:p>
            <a:pPr algn="ctr"/>
            <a:r>
              <a:rPr lang="it-IT" sz="1400" b="1" dirty="0" err="1"/>
              <a:t>Universe</a:t>
            </a:r>
            <a:r>
              <a:rPr lang="it-IT" sz="1400" b="1" dirty="0"/>
              <a:t> </a:t>
            </a:r>
            <a:r>
              <a:rPr lang="it-IT" sz="1400" b="1" dirty="0" err="1"/>
              <a:t>of</a:t>
            </a:r>
            <a:r>
              <a:rPr lang="it-IT" sz="1400" b="1" dirty="0"/>
              <a:t> </a:t>
            </a:r>
            <a:r>
              <a:rPr lang="it-IT" sz="1400" b="1" dirty="0" err="1"/>
              <a:t>Discourse</a:t>
            </a:r>
            <a:r>
              <a:rPr lang="it-IT" sz="1400" dirty="0"/>
              <a:t> </a:t>
            </a:r>
          </a:p>
          <a:p>
            <a:pPr algn="ctr"/>
            <a:r>
              <a:rPr lang="it-IT" sz="1400" dirty="0" err="1"/>
              <a:t>view</a:t>
            </a:r>
            <a:r>
              <a:rPr lang="it-IT" sz="1400" dirty="0"/>
              <a:t> </a:t>
            </a:r>
            <a:r>
              <a:rPr lang="it-IT" sz="1400" dirty="0" err="1"/>
              <a:t>of</a:t>
            </a:r>
            <a:r>
              <a:rPr lang="it-IT" sz="1400" dirty="0"/>
              <a:t> the </a:t>
            </a:r>
            <a:r>
              <a:rPr lang="it-IT" sz="1400" dirty="0" err="1"/>
              <a:t>real</a:t>
            </a:r>
            <a:r>
              <a:rPr lang="it-IT" sz="1400" dirty="0"/>
              <a:t> or </a:t>
            </a:r>
            <a:r>
              <a:rPr lang="it-IT" sz="1400" dirty="0" err="1"/>
              <a:t>hypothetical</a:t>
            </a:r>
            <a:r>
              <a:rPr lang="it-IT" sz="1400" dirty="0"/>
              <a:t> world </a:t>
            </a:r>
            <a:r>
              <a:rPr lang="it-IT" sz="1400" dirty="0" err="1"/>
              <a:t>that</a:t>
            </a:r>
            <a:r>
              <a:rPr lang="it-IT" sz="1400" dirty="0"/>
              <a:t> </a:t>
            </a:r>
            <a:r>
              <a:rPr lang="it-IT" sz="1400" dirty="0" err="1"/>
              <a:t>includes</a:t>
            </a:r>
            <a:r>
              <a:rPr lang="it-IT" sz="1400" dirty="0"/>
              <a:t> </a:t>
            </a:r>
            <a:r>
              <a:rPr lang="it-IT" sz="1400" dirty="0" err="1"/>
              <a:t>everything</a:t>
            </a:r>
            <a:r>
              <a:rPr lang="it-IT" sz="1400" dirty="0"/>
              <a:t> </a:t>
            </a:r>
            <a:r>
              <a:rPr lang="it-IT" sz="1400" dirty="0" err="1"/>
              <a:t>of</a:t>
            </a:r>
            <a:r>
              <a:rPr lang="it-IT" sz="1400" dirty="0"/>
              <a:t> interest (ISO 19101)</a:t>
            </a:r>
          </a:p>
        </p:txBody>
      </p:sp>
      <p:sp>
        <p:nvSpPr>
          <p:cNvPr id="52" name="Rettangolo 51"/>
          <p:cNvSpPr/>
          <p:nvPr/>
        </p:nvSpPr>
        <p:spPr>
          <a:xfrm>
            <a:off x="6477000" y="811649"/>
            <a:ext cx="2743200" cy="1169551"/>
          </a:xfrm>
          <a:prstGeom prst="rect">
            <a:avLst/>
          </a:prstGeom>
        </p:spPr>
        <p:txBody>
          <a:bodyPr wrap="square">
            <a:spAutoFit/>
          </a:bodyPr>
          <a:lstStyle/>
          <a:p>
            <a:pPr algn="ctr"/>
            <a:r>
              <a:rPr lang="it-IT" sz="1400" b="1" dirty="0" err="1"/>
              <a:t>Quality</a:t>
            </a:r>
            <a:endParaRPr lang="it-IT" sz="1400" dirty="0"/>
          </a:p>
          <a:p>
            <a:pPr algn="ctr"/>
            <a:r>
              <a:rPr lang="it-IT" sz="1400" dirty="0" err="1"/>
              <a:t>How</a:t>
            </a:r>
            <a:r>
              <a:rPr lang="it-IT" sz="1400" dirty="0"/>
              <a:t> </a:t>
            </a:r>
            <a:r>
              <a:rPr lang="it-IT" sz="1400" dirty="0" err="1"/>
              <a:t>well</a:t>
            </a:r>
            <a:r>
              <a:rPr lang="it-IT" sz="1400" dirty="0"/>
              <a:t> a </a:t>
            </a:r>
            <a:r>
              <a:rPr lang="it-IT" sz="1400" dirty="0" err="1"/>
              <a:t>dataset</a:t>
            </a:r>
            <a:r>
              <a:rPr lang="it-IT" sz="1400" dirty="0"/>
              <a:t> </a:t>
            </a:r>
            <a:r>
              <a:rPr lang="it-IT" sz="1400" dirty="0" err="1"/>
              <a:t>represent</a:t>
            </a:r>
            <a:r>
              <a:rPr lang="it-IT" sz="1400" dirty="0"/>
              <a:t> the </a:t>
            </a:r>
            <a:r>
              <a:rPr lang="it-IT" sz="1400" dirty="0" err="1"/>
              <a:t>universe</a:t>
            </a:r>
            <a:r>
              <a:rPr lang="it-IT" sz="1400" dirty="0"/>
              <a:t> </a:t>
            </a:r>
            <a:r>
              <a:rPr lang="it-IT" sz="1400" dirty="0" err="1"/>
              <a:t>of</a:t>
            </a:r>
            <a:r>
              <a:rPr lang="it-IT" sz="1400" dirty="0"/>
              <a:t> </a:t>
            </a:r>
            <a:r>
              <a:rPr lang="it-IT" sz="1400" dirty="0" err="1"/>
              <a:t>discourse</a:t>
            </a:r>
            <a:r>
              <a:rPr lang="it-IT" sz="1400" dirty="0"/>
              <a:t>’ </a:t>
            </a:r>
            <a:r>
              <a:rPr lang="it-IT" sz="1400" dirty="0" err="1"/>
              <a:t>from</a:t>
            </a:r>
            <a:r>
              <a:rPr lang="it-IT" sz="1400" dirty="0"/>
              <a:t> a </a:t>
            </a:r>
            <a:r>
              <a:rPr lang="it-IT" sz="1400" dirty="0" err="1"/>
              <a:t>producer</a:t>
            </a:r>
            <a:r>
              <a:rPr lang="it-IT" sz="1400" dirty="0"/>
              <a:t> or a </a:t>
            </a:r>
            <a:r>
              <a:rPr lang="it-IT" sz="1400" dirty="0" err="1"/>
              <a:t>user</a:t>
            </a:r>
            <a:r>
              <a:rPr lang="it-IT" sz="1400" dirty="0"/>
              <a:t> </a:t>
            </a:r>
            <a:r>
              <a:rPr lang="it-IT" sz="1400" dirty="0" err="1"/>
              <a:t>perspective</a:t>
            </a:r>
            <a:r>
              <a:rPr lang="it-IT" sz="1400" dirty="0"/>
              <a:t> (ISO 19101)</a:t>
            </a:r>
          </a:p>
        </p:txBody>
      </p:sp>
    </p:spTree>
    <p:extLst>
      <p:ext uri="{BB962C8B-B14F-4D97-AF65-F5344CB8AC3E}">
        <p14:creationId xmlns:p14="http://schemas.microsoft.com/office/powerpoint/2010/main" val="2368017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ED719-651B-B349-A766-EB474472E9B9}"/>
              </a:ext>
            </a:extLst>
          </p:cNvPr>
          <p:cNvSpPr>
            <a:spLocks noGrp="1"/>
          </p:cNvSpPr>
          <p:nvPr>
            <p:ph type="title"/>
          </p:nvPr>
        </p:nvSpPr>
        <p:spPr/>
        <p:txBody>
          <a:bodyPr/>
          <a:lstStyle/>
          <a:p>
            <a:r>
              <a:rPr lang="en-US" dirty="0" err="1"/>
              <a:t>Introduzione</a:t>
            </a:r>
            <a:endParaRPr lang="en-US" dirty="0"/>
          </a:p>
        </p:txBody>
      </p:sp>
      <p:sp>
        <p:nvSpPr>
          <p:cNvPr id="8" name="Content Placeholder 7">
            <a:extLst>
              <a:ext uri="{FF2B5EF4-FFF2-40B4-BE49-F238E27FC236}">
                <a16:creationId xmlns:a16="http://schemas.microsoft.com/office/drawing/2014/main" id="{E55A2C69-5A07-6441-8EFD-46BD6A9D3F08}"/>
              </a:ext>
            </a:extLst>
          </p:cNvPr>
          <p:cNvSpPr>
            <a:spLocks noGrp="1"/>
          </p:cNvSpPr>
          <p:nvPr>
            <p:ph idx="1"/>
          </p:nvPr>
        </p:nvSpPr>
        <p:spPr/>
        <p:txBody>
          <a:bodyPr/>
          <a:lstStyle/>
          <a:p>
            <a:pPr marL="0" indent="0">
              <a:buNone/>
            </a:pPr>
            <a:r>
              <a:rPr lang="it-IT" dirty="0" err="1"/>
              <a:t>EMODnet</a:t>
            </a:r>
            <a:r>
              <a:rPr lang="it-IT" dirty="0"/>
              <a:t> Sea </a:t>
            </a:r>
            <a:r>
              <a:rPr lang="it-IT" dirty="0" err="1"/>
              <a:t>Basin</a:t>
            </a:r>
            <a:r>
              <a:rPr lang="it-IT" dirty="0"/>
              <a:t> </a:t>
            </a:r>
            <a:r>
              <a:rPr lang="it-IT" dirty="0" err="1"/>
              <a:t>Checkpoints</a:t>
            </a:r>
            <a:endParaRPr lang="it-IT" dirty="0"/>
          </a:p>
          <a:p>
            <a:r>
              <a:rPr lang="it-IT" dirty="0"/>
              <a:t>Come nascono</a:t>
            </a:r>
          </a:p>
          <a:p>
            <a:r>
              <a:rPr lang="it-IT" dirty="0"/>
              <a:t>Obiettivi</a:t>
            </a:r>
          </a:p>
          <a:p>
            <a:r>
              <a:rPr lang="it-IT" dirty="0" err="1"/>
              <a:t>Challenges</a:t>
            </a:r>
            <a:r>
              <a:rPr lang="it-IT" dirty="0"/>
              <a:t> e </a:t>
            </a:r>
            <a:r>
              <a:rPr lang="it-IT" dirty="0" err="1"/>
              <a:t>Targeted</a:t>
            </a:r>
            <a:r>
              <a:rPr lang="it-IT" dirty="0"/>
              <a:t> </a:t>
            </a:r>
            <a:r>
              <a:rPr lang="it-IT" dirty="0" err="1"/>
              <a:t>Products</a:t>
            </a:r>
            <a:endParaRPr lang="it-IT" dirty="0"/>
          </a:p>
          <a:p>
            <a:r>
              <a:rPr lang="it-IT" dirty="0" err="1"/>
              <a:t>MedSea</a:t>
            </a:r>
            <a:r>
              <a:rPr lang="it-IT" dirty="0"/>
              <a:t> Checkpoint</a:t>
            </a:r>
          </a:p>
          <a:p>
            <a:r>
              <a:rPr lang="it-IT" dirty="0"/>
              <a:t>Caso d’uso </a:t>
            </a:r>
            <a:r>
              <a:rPr lang="it-IT" dirty="0" err="1"/>
              <a:t>EMODnet</a:t>
            </a:r>
            <a:r>
              <a:rPr lang="it-IT" dirty="0"/>
              <a:t> per </a:t>
            </a:r>
            <a:r>
              <a:rPr lang="it-IT" dirty="0" err="1"/>
              <a:t>l’emergenze</a:t>
            </a:r>
            <a:r>
              <a:rPr lang="it-IT" dirty="0"/>
              <a:t> da sversamento di olio combustibile in mare</a:t>
            </a:r>
          </a:p>
          <a:p>
            <a:r>
              <a:rPr lang="it-IT" dirty="0"/>
              <a:t>Valutazione degli esperti sul prodotto ottenuto</a:t>
            </a:r>
          </a:p>
        </p:txBody>
      </p:sp>
    </p:spTree>
    <p:extLst>
      <p:ext uri="{BB962C8B-B14F-4D97-AF65-F5344CB8AC3E}">
        <p14:creationId xmlns:p14="http://schemas.microsoft.com/office/powerpoint/2010/main" val="4097249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BF1B23-E5AF-3E41-B6CB-0AB1FB095A5B}"/>
              </a:ext>
            </a:extLst>
          </p:cNvPr>
          <p:cNvSpPr>
            <a:spLocks noGrp="1"/>
          </p:cNvSpPr>
          <p:nvPr>
            <p:ph type="title"/>
          </p:nvPr>
        </p:nvSpPr>
        <p:spPr>
          <a:xfrm>
            <a:off x="1716833" y="279400"/>
            <a:ext cx="7427167" cy="701328"/>
          </a:xfrm>
        </p:spPr>
        <p:txBody>
          <a:bodyPr/>
          <a:lstStyle/>
          <a:p>
            <a:r>
              <a:rPr lang="en-GB" dirty="0" err="1"/>
              <a:t>EMODnet</a:t>
            </a:r>
            <a:r>
              <a:rPr lang="en-GB" dirty="0"/>
              <a:t> Sea Basin Checkpoints</a:t>
            </a:r>
            <a:endParaRPr lang="en-US" dirty="0"/>
          </a:p>
        </p:txBody>
      </p:sp>
      <p:pic>
        <p:nvPicPr>
          <p:cNvPr id="8" name="Picture 7">
            <a:extLst>
              <a:ext uri="{FF2B5EF4-FFF2-40B4-BE49-F238E27FC236}">
                <a16:creationId xmlns:a16="http://schemas.microsoft.com/office/drawing/2014/main" id="{FCC326A9-16A2-0946-BE93-5CADB4B21D0D}"/>
              </a:ext>
            </a:extLst>
          </p:cNvPr>
          <p:cNvPicPr>
            <a:picLocks noChangeAspect="1"/>
          </p:cNvPicPr>
          <p:nvPr/>
        </p:nvPicPr>
        <p:blipFill rotWithShape="1">
          <a:blip r:embed="rId3"/>
          <a:srcRect l="44443" t="2179" r="2721"/>
          <a:stretch/>
        </p:blipFill>
        <p:spPr>
          <a:xfrm>
            <a:off x="4572440" y="1026170"/>
            <a:ext cx="3960000" cy="3050902"/>
          </a:xfrm>
          <a:prstGeom prst="rect">
            <a:avLst/>
          </a:prstGeom>
        </p:spPr>
      </p:pic>
      <p:sp>
        <p:nvSpPr>
          <p:cNvPr id="9" name="TextBox 8">
            <a:extLst>
              <a:ext uri="{FF2B5EF4-FFF2-40B4-BE49-F238E27FC236}">
                <a16:creationId xmlns:a16="http://schemas.microsoft.com/office/drawing/2014/main" id="{F4567928-A08A-7B45-8936-3A5725C8B25B}"/>
              </a:ext>
            </a:extLst>
          </p:cNvPr>
          <p:cNvSpPr txBox="1"/>
          <p:nvPr/>
        </p:nvSpPr>
        <p:spPr>
          <a:xfrm>
            <a:off x="60851" y="1216718"/>
            <a:ext cx="4428491" cy="2862322"/>
          </a:xfrm>
          <a:prstGeom prst="rect">
            <a:avLst/>
          </a:prstGeom>
          <a:noFill/>
        </p:spPr>
        <p:txBody>
          <a:bodyPr wrap="square" rtlCol="0">
            <a:spAutoFit/>
          </a:bodyPr>
          <a:lstStyle/>
          <a:p>
            <a:pPr algn="just"/>
            <a:r>
              <a:rPr lang="it-IT" sz="2000" dirty="0"/>
              <a:t>Green </a:t>
            </a:r>
            <a:r>
              <a:rPr lang="it-IT" sz="2000" dirty="0" err="1"/>
              <a:t>Paper</a:t>
            </a:r>
            <a:r>
              <a:rPr lang="it-IT" sz="2000" dirty="0"/>
              <a:t> Marine Knowledge 2020 </a:t>
            </a:r>
            <a:r>
              <a:rPr lang="it-IT" sz="2000" dirty="0">
                <a:sym typeface="Wingdings" pitchFamily="2" charset="2"/>
              </a:rPr>
              <a:t></a:t>
            </a:r>
          </a:p>
          <a:p>
            <a:pPr marL="342900" indent="-342900" algn="just">
              <a:buFont typeface="Arial" panose="020B0604020202020204" pitchFamily="34" charset="0"/>
              <a:buChar char="•"/>
            </a:pPr>
            <a:r>
              <a:rPr lang="it-IT" sz="2000" dirty="0">
                <a:sym typeface="Wingdings" pitchFamily="2" charset="2"/>
              </a:rPr>
              <a:t>limitata disponibilità e accessibilità ai dati marini nonostante le molteplici iniziative EU </a:t>
            </a:r>
          </a:p>
          <a:p>
            <a:pPr marL="342900" indent="-342900" algn="just">
              <a:buFont typeface="Arial" panose="020B0604020202020204" pitchFamily="34" charset="0"/>
              <a:buChar char="•"/>
            </a:pPr>
            <a:r>
              <a:rPr lang="it-IT" sz="2000" dirty="0">
                <a:sym typeface="Wingdings" pitchFamily="2" charset="2"/>
              </a:rPr>
              <a:t>visione approssimativa delle lacune e dei duplicati </a:t>
            </a:r>
          </a:p>
          <a:p>
            <a:pPr marL="342900" indent="-342900" algn="just">
              <a:buFont typeface="Arial" panose="020B0604020202020204" pitchFamily="34" charset="0"/>
              <a:buChar char="•"/>
            </a:pPr>
            <a:r>
              <a:rPr lang="it-IT" sz="2000" dirty="0">
                <a:sym typeface="Wingdings" pitchFamily="2" charset="2"/>
              </a:rPr>
              <a:t>nessuna visione d’insieme sulle priorità da attuare per la raccolta e l’assemblaggio dei dati marini</a:t>
            </a:r>
            <a:endParaRPr lang="en-US" sz="2000" dirty="0"/>
          </a:p>
        </p:txBody>
      </p:sp>
      <p:sp>
        <p:nvSpPr>
          <p:cNvPr id="12" name="TextBox 11">
            <a:extLst>
              <a:ext uri="{FF2B5EF4-FFF2-40B4-BE49-F238E27FC236}">
                <a16:creationId xmlns:a16="http://schemas.microsoft.com/office/drawing/2014/main" id="{52C4B05E-7976-0248-8C4B-E35F7ABEBDA1}"/>
              </a:ext>
            </a:extLst>
          </p:cNvPr>
          <p:cNvSpPr txBox="1"/>
          <p:nvPr/>
        </p:nvSpPr>
        <p:spPr>
          <a:xfrm>
            <a:off x="179952" y="4581128"/>
            <a:ext cx="8784976" cy="1938992"/>
          </a:xfrm>
          <a:prstGeom prst="rect">
            <a:avLst/>
          </a:prstGeom>
          <a:noFill/>
        </p:spPr>
        <p:txBody>
          <a:bodyPr wrap="square" rtlCol="0">
            <a:spAutoFit/>
          </a:bodyPr>
          <a:lstStyle/>
          <a:p>
            <a:pPr marL="342900" indent="-342900">
              <a:buFont typeface="Wingdings" pitchFamily="2" charset="2"/>
              <a:buChar char="à"/>
            </a:pPr>
            <a:r>
              <a:rPr lang="it-IT" sz="2000" dirty="0"/>
              <a:t>Rivoluzionare il sistema frammentato di gestione dei dati marini mediante una infrastruttura di condivisione interoperabile</a:t>
            </a:r>
          </a:p>
          <a:p>
            <a:pPr marL="342900" indent="-342900">
              <a:buFont typeface="Wingdings" pitchFamily="2" charset="2"/>
              <a:buChar char="à"/>
            </a:pPr>
            <a:r>
              <a:rPr lang="it-IT" sz="2000" dirty="0"/>
              <a:t>Nuovo paradigma: si raccolga il dato per uno scopo preciso ma si riutilizzi più volte per altri scopi</a:t>
            </a:r>
          </a:p>
          <a:p>
            <a:pPr marL="342900" indent="-342900">
              <a:buFont typeface="Wingdings" pitchFamily="2" charset="2"/>
              <a:buChar char="à"/>
            </a:pPr>
            <a:r>
              <a:rPr lang="it-IT" sz="2000" dirty="0"/>
              <a:t>Si ottimizzi la rete osservativa dimostrando come questa soddisfi I bisogni degli utenti sia del settore pubblico che privato (CHECKPOINTS!)</a:t>
            </a:r>
          </a:p>
        </p:txBody>
      </p:sp>
    </p:spTree>
    <p:extLst>
      <p:ext uri="{BB962C8B-B14F-4D97-AF65-F5344CB8AC3E}">
        <p14:creationId xmlns:p14="http://schemas.microsoft.com/office/powerpoint/2010/main" val="3866233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BF1B23-E5AF-3E41-B6CB-0AB1FB095A5B}"/>
              </a:ext>
            </a:extLst>
          </p:cNvPr>
          <p:cNvSpPr>
            <a:spLocks noGrp="1"/>
          </p:cNvSpPr>
          <p:nvPr>
            <p:ph type="title"/>
          </p:nvPr>
        </p:nvSpPr>
        <p:spPr>
          <a:xfrm>
            <a:off x="1716833" y="279400"/>
            <a:ext cx="7427167" cy="701328"/>
          </a:xfrm>
        </p:spPr>
        <p:txBody>
          <a:bodyPr/>
          <a:lstStyle/>
          <a:p>
            <a:r>
              <a:rPr lang="en-GB" dirty="0" err="1"/>
              <a:t>EMODnet</a:t>
            </a:r>
            <a:r>
              <a:rPr lang="en-GB" dirty="0"/>
              <a:t> Sea Basin Checkpoints</a:t>
            </a:r>
            <a:endParaRPr lang="en-US" dirty="0"/>
          </a:p>
        </p:txBody>
      </p:sp>
      <p:grpSp>
        <p:nvGrpSpPr>
          <p:cNvPr id="21" name="Group 20">
            <a:extLst>
              <a:ext uri="{FF2B5EF4-FFF2-40B4-BE49-F238E27FC236}">
                <a16:creationId xmlns:a16="http://schemas.microsoft.com/office/drawing/2014/main" id="{8D627F79-89E4-514A-9D77-5EFDD8924BBD}"/>
              </a:ext>
            </a:extLst>
          </p:cNvPr>
          <p:cNvGrpSpPr/>
          <p:nvPr/>
        </p:nvGrpSpPr>
        <p:grpSpPr>
          <a:xfrm>
            <a:off x="259533" y="1268760"/>
            <a:ext cx="2656283" cy="3600400"/>
            <a:chOff x="395536" y="1268760"/>
            <a:chExt cx="2656283" cy="3600400"/>
          </a:xfrm>
        </p:grpSpPr>
        <p:pic>
          <p:nvPicPr>
            <p:cNvPr id="5" name="Picture 4">
              <a:extLst>
                <a:ext uri="{FF2B5EF4-FFF2-40B4-BE49-F238E27FC236}">
                  <a16:creationId xmlns:a16="http://schemas.microsoft.com/office/drawing/2014/main" id="{8D24D998-7F5C-EE4A-A0C3-B530932BA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340768"/>
              <a:ext cx="1080000" cy="3473885"/>
            </a:xfrm>
            <a:prstGeom prst="rect">
              <a:avLst/>
            </a:prstGeom>
          </p:spPr>
        </p:pic>
        <p:pic>
          <p:nvPicPr>
            <p:cNvPr id="13" name="Picture 12">
              <a:extLst>
                <a:ext uri="{FF2B5EF4-FFF2-40B4-BE49-F238E27FC236}">
                  <a16:creationId xmlns:a16="http://schemas.microsoft.com/office/drawing/2014/main" id="{352475AD-2C8D-DD44-9B96-2CF6128C5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1269160"/>
              <a:ext cx="1216123" cy="3600000"/>
            </a:xfrm>
            <a:prstGeom prst="rect">
              <a:avLst/>
            </a:prstGeom>
          </p:spPr>
        </p:pic>
        <p:sp>
          <p:nvSpPr>
            <p:cNvPr id="16" name="Rectangle 15">
              <a:extLst>
                <a:ext uri="{FF2B5EF4-FFF2-40B4-BE49-F238E27FC236}">
                  <a16:creationId xmlns:a16="http://schemas.microsoft.com/office/drawing/2014/main" id="{CDEB2D2B-0859-644A-9493-A51C1603E8B2}"/>
                </a:ext>
              </a:extLst>
            </p:cNvPr>
            <p:cNvSpPr/>
            <p:nvPr/>
          </p:nvSpPr>
          <p:spPr>
            <a:xfrm>
              <a:off x="395536" y="1268760"/>
              <a:ext cx="2584275" cy="2232248"/>
            </a:xfrm>
            <a:prstGeom prst="rect">
              <a:avLst/>
            </a:prstGeom>
            <a:noFill/>
            <a:ln w="47625">
              <a:solidFill>
                <a:srgbClr val="0E7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DCE2537-3A86-F241-9B33-A900C53DB661}"/>
                </a:ext>
              </a:extLst>
            </p:cNvPr>
            <p:cNvSpPr/>
            <p:nvPr/>
          </p:nvSpPr>
          <p:spPr>
            <a:xfrm>
              <a:off x="395536" y="3698529"/>
              <a:ext cx="2584275" cy="1170631"/>
            </a:xfrm>
            <a:prstGeom prst="rect">
              <a:avLst/>
            </a:prstGeom>
            <a:noFill/>
            <a:ln w="47625">
              <a:solidFill>
                <a:srgbClr val="F95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04D0BB2E-3BFD-8542-9A75-62C2F62E4B8B}"/>
              </a:ext>
            </a:extLst>
          </p:cNvPr>
          <p:cNvGrpSpPr>
            <a:grpSpLocks noChangeAspect="1"/>
          </p:cNvGrpSpPr>
          <p:nvPr/>
        </p:nvGrpSpPr>
        <p:grpSpPr>
          <a:xfrm>
            <a:off x="3409776" y="1052736"/>
            <a:ext cx="5698728" cy="5544616"/>
            <a:chOff x="-34925" y="-2038712"/>
            <a:chExt cx="9144000" cy="8896712"/>
          </a:xfrm>
        </p:grpSpPr>
        <p:pic>
          <p:nvPicPr>
            <p:cNvPr id="19" name="Picture 18">
              <a:extLst>
                <a:ext uri="{FF2B5EF4-FFF2-40B4-BE49-F238E27FC236}">
                  <a16:creationId xmlns:a16="http://schemas.microsoft.com/office/drawing/2014/main" id="{56C07C4E-4CEF-F546-BA97-5299ADEE5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5" y="-2038712"/>
              <a:ext cx="9144000" cy="3729379"/>
            </a:xfrm>
            <a:prstGeom prst="rect">
              <a:avLst/>
            </a:prstGeom>
          </p:spPr>
        </p:pic>
        <p:pic>
          <p:nvPicPr>
            <p:cNvPr id="20" name="Picture 19">
              <a:extLst>
                <a:ext uri="{FF2B5EF4-FFF2-40B4-BE49-F238E27FC236}">
                  <a16:creationId xmlns:a16="http://schemas.microsoft.com/office/drawing/2014/main" id="{01248208-9E7B-C541-8E83-188CB0ED6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5" y="1690667"/>
              <a:ext cx="9144000" cy="5167333"/>
            </a:xfrm>
            <a:prstGeom prst="rect">
              <a:avLst/>
            </a:prstGeom>
          </p:spPr>
        </p:pic>
      </p:grpSp>
      <p:sp>
        <p:nvSpPr>
          <p:cNvPr id="22" name="Rectangle 21">
            <a:extLst>
              <a:ext uri="{FF2B5EF4-FFF2-40B4-BE49-F238E27FC236}">
                <a16:creationId xmlns:a16="http://schemas.microsoft.com/office/drawing/2014/main" id="{61263E3C-195A-454D-BB76-A2A8D81E9FC5}"/>
              </a:ext>
            </a:extLst>
          </p:cNvPr>
          <p:cNvSpPr/>
          <p:nvPr/>
        </p:nvSpPr>
        <p:spPr>
          <a:xfrm>
            <a:off x="4405380" y="6562219"/>
            <a:ext cx="3707520" cy="3231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1800"/>
              </a:lnSpc>
              <a:defRPr/>
            </a:pPr>
            <a:r>
              <a:rPr lang="fr-FR" sz="1400" dirty="0">
                <a:solidFill>
                  <a:srgbClr val="006699"/>
                </a:solidFill>
              </a:rPr>
              <a:t>http://</a:t>
            </a:r>
            <a:r>
              <a:rPr lang="fr-FR" sz="1400" dirty="0" err="1">
                <a:solidFill>
                  <a:srgbClr val="006699"/>
                </a:solidFill>
              </a:rPr>
              <a:t>www.emodnet-mediterranean.eu</a:t>
            </a:r>
            <a:r>
              <a:rPr lang="fr-FR" sz="1400" dirty="0">
                <a:solidFill>
                  <a:srgbClr val="006699"/>
                </a:solidFill>
              </a:rPr>
              <a:t>/</a:t>
            </a:r>
          </a:p>
        </p:txBody>
      </p:sp>
      <p:pic>
        <p:nvPicPr>
          <p:cNvPr id="8194" name="Picture 2" descr="Back to first INGV page">
            <a:extLst>
              <a:ext uri="{FF2B5EF4-FFF2-40B4-BE49-F238E27FC236}">
                <a16:creationId xmlns:a16="http://schemas.microsoft.com/office/drawing/2014/main" id="{3E030E16-DD5F-D943-BA93-A0BFCD6CE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0624" y="5454452"/>
            <a:ext cx="2700000" cy="3483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1CDE9CF-145A-AC45-8235-AB4D8352282B}"/>
              </a:ext>
            </a:extLst>
          </p:cNvPr>
          <p:cNvSpPr txBox="1"/>
          <p:nvPr/>
        </p:nvSpPr>
        <p:spPr>
          <a:xfrm>
            <a:off x="2839137" y="3707740"/>
            <a:ext cx="652743" cy="369332"/>
          </a:xfrm>
          <a:prstGeom prst="rect">
            <a:avLst/>
          </a:prstGeom>
          <a:noFill/>
        </p:spPr>
        <p:txBody>
          <a:bodyPr wrap="none" rtlCol="0">
            <a:spAutoFit/>
          </a:bodyPr>
          <a:lstStyle/>
          <a:p>
            <a:r>
              <a:rPr lang="en-US" dirty="0"/>
              <a:t>2013</a:t>
            </a:r>
          </a:p>
        </p:txBody>
      </p:sp>
      <p:sp>
        <p:nvSpPr>
          <p:cNvPr id="25" name="TextBox 24">
            <a:extLst>
              <a:ext uri="{FF2B5EF4-FFF2-40B4-BE49-F238E27FC236}">
                <a16:creationId xmlns:a16="http://schemas.microsoft.com/office/drawing/2014/main" id="{7B71F89C-7F24-2448-B781-ACA6C6C0B5A5}"/>
              </a:ext>
            </a:extLst>
          </p:cNvPr>
          <p:cNvSpPr txBox="1"/>
          <p:nvPr/>
        </p:nvSpPr>
        <p:spPr>
          <a:xfrm>
            <a:off x="2843808" y="1268760"/>
            <a:ext cx="652743" cy="369332"/>
          </a:xfrm>
          <a:prstGeom prst="rect">
            <a:avLst/>
          </a:prstGeom>
          <a:noFill/>
        </p:spPr>
        <p:txBody>
          <a:bodyPr wrap="none" rtlCol="0">
            <a:spAutoFit/>
          </a:bodyPr>
          <a:lstStyle/>
          <a:p>
            <a:r>
              <a:rPr lang="en-US" dirty="0"/>
              <a:t>2015</a:t>
            </a:r>
          </a:p>
        </p:txBody>
      </p:sp>
    </p:spTree>
    <p:extLst>
      <p:ext uri="{BB962C8B-B14F-4D97-AF65-F5344CB8AC3E}">
        <p14:creationId xmlns:p14="http://schemas.microsoft.com/office/powerpoint/2010/main" val="349691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0AE1-3A12-2E4D-9894-145D689022F1}"/>
              </a:ext>
            </a:extLst>
          </p:cNvPr>
          <p:cNvSpPr>
            <a:spLocks noGrp="1"/>
          </p:cNvSpPr>
          <p:nvPr>
            <p:ph type="title"/>
          </p:nvPr>
        </p:nvSpPr>
        <p:spPr>
          <a:xfrm>
            <a:off x="1403648" y="274638"/>
            <a:ext cx="7283151" cy="1143000"/>
          </a:xfrm>
        </p:spPr>
        <p:txBody>
          <a:bodyPr/>
          <a:lstStyle/>
          <a:p>
            <a:r>
              <a:rPr lang="en-GB" dirty="0" err="1"/>
              <a:t>Obiettivi</a:t>
            </a:r>
            <a:endParaRPr lang="en-US" dirty="0"/>
          </a:p>
        </p:txBody>
      </p:sp>
      <p:sp>
        <p:nvSpPr>
          <p:cNvPr id="3" name="Content Placeholder 2">
            <a:extLst>
              <a:ext uri="{FF2B5EF4-FFF2-40B4-BE49-F238E27FC236}">
                <a16:creationId xmlns:a16="http://schemas.microsoft.com/office/drawing/2014/main" id="{860848C2-4607-534B-9553-583F32C9219E}"/>
              </a:ext>
            </a:extLst>
          </p:cNvPr>
          <p:cNvSpPr>
            <a:spLocks noGrp="1"/>
          </p:cNvSpPr>
          <p:nvPr>
            <p:ph idx="1"/>
          </p:nvPr>
        </p:nvSpPr>
        <p:spPr>
          <a:xfrm>
            <a:off x="457706" y="1417638"/>
            <a:ext cx="8229600" cy="4891682"/>
          </a:xfrm>
        </p:spPr>
        <p:txBody>
          <a:bodyPr/>
          <a:lstStyle/>
          <a:p>
            <a:pPr marL="457200" indent="-457200" algn="just">
              <a:buFont typeface="+mj-lt"/>
              <a:buAutoNum type="arabicPeriod"/>
            </a:pPr>
            <a:r>
              <a:rPr lang="en-US" dirty="0" err="1"/>
              <a:t>Valutare</a:t>
            </a:r>
            <a:r>
              <a:rPr lang="en-US" dirty="0"/>
              <a:t> </a:t>
            </a:r>
            <a:r>
              <a:rPr lang="it-IT" dirty="0"/>
              <a:t>l’</a:t>
            </a:r>
            <a:r>
              <a:rPr lang="it-IT" b="1" dirty="0"/>
              <a:t>adeguatezza del sistema di monitoraggio </a:t>
            </a:r>
            <a:r>
              <a:rPr lang="it-IT" dirty="0"/>
              <a:t>e l’</a:t>
            </a:r>
            <a:r>
              <a:rPr lang="it-IT" b="1" dirty="0"/>
              <a:t>accessibilità dei dati a scala di bacino</a:t>
            </a:r>
            <a:r>
              <a:rPr lang="it-IT" dirty="0"/>
              <a:t> in base ad alcune applicazioni rilevanti per la società (</a:t>
            </a:r>
            <a:r>
              <a:rPr lang="it-IT" dirty="0" err="1"/>
              <a:t>Challenges</a:t>
            </a:r>
            <a:r>
              <a:rPr lang="it-IT" dirty="0"/>
              <a:t>)</a:t>
            </a:r>
            <a:r>
              <a:rPr lang="it-IT" sz="2400" dirty="0"/>
              <a:t> </a:t>
            </a:r>
            <a:r>
              <a:rPr lang="it-IT" sz="1800" dirty="0"/>
              <a:t>es. la capacità di prevedere in tempo reale, in caso di sversamenti di oli combustibili in mare, la loro dispersione e il loro possibile impatto sulla costa;</a:t>
            </a:r>
          </a:p>
          <a:p>
            <a:pPr marL="457200" indent="-457200" algn="just">
              <a:buFont typeface="+mj-lt"/>
              <a:buAutoNum type="arabicPeriod"/>
            </a:pPr>
            <a:r>
              <a:rPr lang="it-IT" dirty="0"/>
              <a:t>definire le priorità sui dati mancanti e di sviluppare strategie per sfruttare al massimo i dati esistenti</a:t>
            </a:r>
          </a:p>
          <a:p>
            <a:pPr marL="457200" indent="-457200" algn="just">
              <a:buFont typeface="+mj-lt"/>
              <a:buAutoNum type="arabicPeriod"/>
            </a:pPr>
            <a:r>
              <a:rPr lang="it-IT" dirty="0"/>
              <a:t>offrire raccomandazioni per sviluppare le capacità del sistema osservativo europeo</a:t>
            </a:r>
            <a:endParaRPr lang="en-US" dirty="0"/>
          </a:p>
        </p:txBody>
      </p:sp>
    </p:spTree>
    <p:extLst>
      <p:ext uri="{BB962C8B-B14F-4D97-AF65-F5344CB8AC3E}">
        <p14:creationId xmlns:p14="http://schemas.microsoft.com/office/powerpoint/2010/main" val="544489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2">
            <a:extLst>
              <a:ext uri="{FF2B5EF4-FFF2-40B4-BE49-F238E27FC236}">
                <a16:creationId xmlns:a16="http://schemas.microsoft.com/office/drawing/2014/main" id="{BE0E3BEE-541A-7945-A4BF-76180B711B77}"/>
              </a:ext>
            </a:extLst>
          </p:cNvPr>
          <p:cNvSpPr txBox="1">
            <a:spLocks/>
          </p:cNvSpPr>
          <p:nvPr/>
        </p:nvSpPr>
        <p:spPr>
          <a:xfrm>
            <a:off x="457200" y="6016203"/>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6/7/18</a:t>
            </a:fld>
            <a:endParaRPr lang="en-US" dirty="0"/>
          </a:p>
        </p:txBody>
      </p:sp>
      <p:sp>
        <p:nvSpPr>
          <p:cNvPr id="5" name="Segnaposto numero diapositiva 3">
            <a:extLst>
              <a:ext uri="{FF2B5EF4-FFF2-40B4-BE49-F238E27FC236}">
                <a16:creationId xmlns:a16="http://schemas.microsoft.com/office/drawing/2014/main" id="{C626DA0B-7CF2-5548-9B4E-93DCA805C94C}"/>
              </a:ext>
            </a:extLst>
          </p:cNvPr>
          <p:cNvSpPr txBox="1">
            <a:spLocks/>
          </p:cNvSpPr>
          <p:nvPr/>
        </p:nvSpPr>
        <p:spPr>
          <a:xfrm>
            <a:off x="6553200" y="6016203"/>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a:t>
            </a:fld>
            <a:endParaRPr lang="en-US" dirty="0"/>
          </a:p>
        </p:txBody>
      </p:sp>
      <p:sp>
        <p:nvSpPr>
          <p:cNvPr id="6" name="Titolo 4">
            <a:extLst>
              <a:ext uri="{FF2B5EF4-FFF2-40B4-BE49-F238E27FC236}">
                <a16:creationId xmlns:a16="http://schemas.microsoft.com/office/drawing/2014/main" id="{F78AF923-1D3D-2042-8C79-123DFCEA3D9E}"/>
              </a:ext>
            </a:extLst>
          </p:cNvPr>
          <p:cNvSpPr>
            <a:spLocks noGrp="1"/>
          </p:cNvSpPr>
          <p:nvPr>
            <p:ph type="title"/>
          </p:nvPr>
        </p:nvSpPr>
        <p:spPr>
          <a:xfrm>
            <a:off x="1339840" y="442569"/>
            <a:ext cx="7632848" cy="576064"/>
          </a:xfrm>
        </p:spPr>
        <p:txBody>
          <a:bodyPr/>
          <a:lstStyle/>
          <a:p>
            <a:r>
              <a:rPr lang="en-GB" dirty="0"/>
              <a:t>Come </a:t>
            </a:r>
            <a:r>
              <a:rPr lang="en-GB" dirty="0" err="1"/>
              <a:t>ottimizzare</a:t>
            </a:r>
            <a:r>
              <a:rPr lang="en-GB" dirty="0"/>
              <a:t> </a:t>
            </a:r>
            <a:r>
              <a:rPr lang="en-GB" dirty="0" err="1"/>
              <a:t>il</a:t>
            </a:r>
            <a:r>
              <a:rPr lang="en-GB" dirty="0"/>
              <a:t> </a:t>
            </a:r>
            <a:r>
              <a:rPr lang="en-GB" dirty="0" err="1"/>
              <a:t>sistema</a:t>
            </a:r>
            <a:r>
              <a:rPr lang="en-GB" dirty="0"/>
              <a:t> di </a:t>
            </a:r>
            <a:r>
              <a:rPr lang="en-GB" dirty="0" err="1"/>
              <a:t>monitoraggio</a:t>
            </a:r>
            <a:r>
              <a:rPr lang="en-GB" dirty="0"/>
              <a:t>?</a:t>
            </a:r>
          </a:p>
        </p:txBody>
      </p:sp>
      <p:grpSp>
        <p:nvGrpSpPr>
          <p:cNvPr id="7" name="Groupe 23">
            <a:extLst>
              <a:ext uri="{FF2B5EF4-FFF2-40B4-BE49-F238E27FC236}">
                <a16:creationId xmlns:a16="http://schemas.microsoft.com/office/drawing/2014/main" id="{B2245F18-570E-314D-AEC4-029036C0D059}"/>
              </a:ext>
            </a:extLst>
          </p:cNvPr>
          <p:cNvGrpSpPr>
            <a:grpSpLocks/>
          </p:cNvGrpSpPr>
          <p:nvPr/>
        </p:nvGrpSpPr>
        <p:grpSpPr bwMode="auto">
          <a:xfrm>
            <a:off x="2868613" y="1675706"/>
            <a:ext cx="2732087" cy="3831248"/>
            <a:chOff x="1161978" y="2204864"/>
            <a:chExt cx="3121990" cy="3744416"/>
          </a:xfrm>
        </p:grpSpPr>
        <p:sp>
          <p:nvSpPr>
            <p:cNvPr id="8" name="AutoShape 5">
              <a:extLst>
                <a:ext uri="{FF2B5EF4-FFF2-40B4-BE49-F238E27FC236}">
                  <a16:creationId xmlns:a16="http://schemas.microsoft.com/office/drawing/2014/main" id="{D41C12A0-B168-9349-B468-264ECC804480}"/>
                </a:ext>
              </a:extLst>
            </p:cNvPr>
            <p:cNvSpPr>
              <a:spLocks noChangeArrowheads="1"/>
            </p:cNvSpPr>
            <p:nvPr/>
          </p:nvSpPr>
          <p:spPr bwMode="auto">
            <a:xfrm>
              <a:off x="1161978" y="2204864"/>
              <a:ext cx="3121990" cy="3744416"/>
            </a:xfrm>
            <a:prstGeom prst="roundRect">
              <a:avLst>
                <a:gd name="adj" fmla="val 16667"/>
              </a:avLst>
            </a:prstGeom>
            <a:solidFill>
              <a:schemeClr val="accent2"/>
            </a:solidFill>
            <a:ln w="9525">
              <a:round/>
              <a:headEnd/>
              <a:tailEnd/>
            </a:ln>
            <a:effectLst/>
            <a:extLst/>
          </p:spPr>
          <p:txBody>
            <a:bodyPr wrap="none" anchor="ctr">
              <a:flatTx/>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fr-FR" altLang="x-none" sz="1800"/>
            </a:p>
          </p:txBody>
        </p:sp>
        <p:sp>
          <p:nvSpPr>
            <p:cNvPr id="9" name="AutoShape 7">
              <a:extLst>
                <a:ext uri="{FF2B5EF4-FFF2-40B4-BE49-F238E27FC236}">
                  <a16:creationId xmlns:a16="http://schemas.microsoft.com/office/drawing/2014/main" id="{58A42A31-A355-ED46-8E53-1C1D2BD1C235}"/>
                </a:ext>
              </a:extLst>
            </p:cNvPr>
            <p:cNvSpPr>
              <a:spLocks noChangeArrowheads="1"/>
            </p:cNvSpPr>
            <p:nvPr/>
          </p:nvSpPr>
          <p:spPr bwMode="auto">
            <a:xfrm>
              <a:off x="1331640" y="3050974"/>
              <a:ext cx="2778665" cy="457393"/>
            </a:xfrm>
            <a:prstGeom prst="roundRect">
              <a:avLst>
                <a:gd name="adj" fmla="val 16667"/>
              </a:avLst>
            </a:prstGeom>
            <a:solidFill>
              <a:schemeClr val="accent2">
                <a:lumMod val="60000"/>
                <a:lumOff val="40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eaLnBrk="1" fontAlgn="auto" hangingPunct="1">
                <a:spcBef>
                  <a:spcPts val="0"/>
                </a:spcBef>
                <a:spcAft>
                  <a:spcPts val="0"/>
                </a:spcAft>
                <a:defRPr/>
              </a:pPr>
              <a:r>
                <a:rPr lang="fr-FR" sz="1800" kern="0" dirty="0" err="1">
                  <a:solidFill>
                    <a:schemeClr val="bg1"/>
                  </a:solidFill>
                  <a:sym typeface="Arial"/>
                </a:rPr>
                <a:t>Copernicus</a:t>
              </a:r>
              <a:endParaRPr lang="fr-FR" sz="1800" kern="0" dirty="0">
                <a:solidFill>
                  <a:schemeClr val="bg1"/>
                </a:solidFill>
                <a:sym typeface="Arial"/>
              </a:endParaRPr>
            </a:p>
          </p:txBody>
        </p:sp>
        <p:sp>
          <p:nvSpPr>
            <p:cNvPr id="10" name="AutoShape 8">
              <a:extLst>
                <a:ext uri="{FF2B5EF4-FFF2-40B4-BE49-F238E27FC236}">
                  <a16:creationId xmlns:a16="http://schemas.microsoft.com/office/drawing/2014/main" id="{9FC4154B-CEBF-A847-8791-4D6B076C5521}"/>
                </a:ext>
              </a:extLst>
            </p:cNvPr>
            <p:cNvSpPr>
              <a:spLocks noChangeArrowheads="1"/>
            </p:cNvSpPr>
            <p:nvPr/>
          </p:nvSpPr>
          <p:spPr bwMode="auto">
            <a:xfrm>
              <a:off x="1331640" y="3627038"/>
              <a:ext cx="2778665" cy="457393"/>
            </a:xfrm>
            <a:prstGeom prst="roundRect">
              <a:avLst>
                <a:gd name="adj" fmla="val 16667"/>
              </a:avLst>
            </a:prstGeom>
            <a:solidFill>
              <a:schemeClr val="accent2">
                <a:lumMod val="60000"/>
                <a:lumOff val="40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eaLnBrk="1" fontAlgn="auto" hangingPunct="1">
                <a:spcBef>
                  <a:spcPts val="0"/>
                </a:spcBef>
                <a:spcAft>
                  <a:spcPts val="0"/>
                </a:spcAft>
                <a:defRPr/>
              </a:pPr>
              <a:r>
                <a:rPr lang="fr-FR" sz="1800" kern="0" dirty="0" err="1">
                  <a:solidFill>
                    <a:schemeClr val="bg1"/>
                  </a:solidFill>
                  <a:sym typeface="Arial"/>
                </a:rPr>
                <a:t>EMODnet</a:t>
              </a:r>
              <a:r>
                <a:rPr lang="fr-FR" sz="1800" kern="0" dirty="0">
                  <a:solidFill>
                    <a:schemeClr val="bg1"/>
                  </a:solidFill>
                  <a:sym typeface="Arial"/>
                </a:rPr>
                <a:t> </a:t>
              </a:r>
              <a:r>
                <a:rPr lang="fr-FR" sz="1800" kern="0" dirty="0" err="1">
                  <a:solidFill>
                    <a:schemeClr val="bg1"/>
                  </a:solidFill>
                  <a:sym typeface="Arial"/>
                </a:rPr>
                <a:t>TAGs</a:t>
              </a:r>
              <a:endParaRPr lang="fr-FR" sz="1800" kern="0" dirty="0">
                <a:solidFill>
                  <a:schemeClr val="bg1"/>
                </a:solidFill>
                <a:sym typeface="Arial"/>
              </a:endParaRPr>
            </a:p>
          </p:txBody>
        </p:sp>
        <p:sp>
          <p:nvSpPr>
            <p:cNvPr id="11" name="AutoShape 9">
              <a:extLst>
                <a:ext uri="{FF2B5EF4-FFF2-40B4-BE49-F238E27FC236}">
                  <a16:creationId xmlns:a16="http://schemas.microsoft.com/office/drawing/2014/main" id="{B0757265-0F6F-7F40-BAA3-CF8FD7A7E68E}"/>
                </a:ext>
              </a:extLst>
            </p:cNvPr>
            <p:cNvSpPr>
              <a:spLocks noChangeArrowheads="1"/>
            </p:cNvSpPr>
            <p:nvPr/>
          </p:nvSpPr>
          <p:spPr bwMode="auto">
            <a:xfrm>
              <a:off x="1331640" y="4203102"/>
              <a:ext cx="2792930" cy="457393"/>
            </a:xfrm>
            <a:prstGeom prst="roundRect">
              <a:avLst>
                <a:gd name="adj" fmla="val 16667"/>
              </a:avLst>
            </a:prstGeom>
            <a:solidFill>
              <a:schemeClr val="accent2">
                <a:lumMod val="60000"/>
                <a:lumOff val="40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eaLnBrk="1" fontAlgn="auto" hangingPunct="1">
                <a:spcBef>
                  <a:spcPts val="0"/>
                </a:spcBef>
                <a:spcAft>
                  <a:spcPts val="0"/>
                </a:spcAft>
                <a:defRPr/>
              </a:pPr>
              <a:r>
                <a:rPr lang="fr-FR" sz="1800" kern="0" dirty="0" err="1">
                  <a:solidFill>
                    <a:schemeClr val="bg1"/>
                  </a:solidFill>
                  <a:sym typeface="Arial"/>
                </a:rPr>
                <a:t>Fisheries</a:t>
              </a:r>
              <a:r>
                <a:rPr lang="fr-FR" sz="1800" kern="0" dirty="0">
                  <a:solidFill>
                    <a:schemeClr val="bg1"/>
                  </a:solidFill>
                  <a:sym typeface="Arial"/>
                </a:rPr>
                <a:t> Framework</a:t>
              </a:r>
            </a:p>
          </p:txBody>
        </p:sp>
        <p:sp>
          <p:nvSpPr>
            <p:cNvPr id="12" name="AutoShape 10">
              <a:extLst>
                <a:ext uri="{FF2B5EF4-FFF2-40B4-BE49-F238E27FC236}">
                  <a16:creationId xmlns:a16="http://schemas.microsoft.com/office/drawing/2014/main" id="{EB694C12-2DAE-B54B-9982-97D28B7B998E}"/>
                </a:ext>
              </a:extLst>
            </p:cNvPr>
            <p:cNvSpPr>
              <a:spLocks noChangeArrowheads="1"/>
            </p:cNvSpPr>
            <p:nvPr/>
          </p:nvSpPr>
          <p:spPr bwMode="auto">
            <a:xfrm>
              <a:off x="1331640" y="4779166"/>
              <a:ext cx="2792930" cy="457393"/>
            </a:xfrm>
            <a:prstGeom prst="roundRect">
              <a:avLst>
                <a:gd name="adj" fmla="val 16667"/>
              </a:avLst>
            </a:prstGeom>
            <a:solidFill>
              <a:schemeClr val="accent2">
                <a:lumMod val="60000"/>
                <a:lumOff val="40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eaLnBrk="1" fontAlgn="auto" hangingPunct="1">
                <a:spcBef>
                  <a:spcPts val="0"/>
                </a:spcBef>
                <a:spcAft>
                  <a:spcPts val="0"/>
                </a:spcAft>
                <a:defRPr/>
              </a:pPr>
              <a:r>
                <a:rPr lang="fr-FR" sz="1800" kern="0" dirty="0">
                  <a:solidFill>
                    <a:schemeClr val="bg1"/>
                  </a:solidFill>
                  <a:sym typeface="Arial"/>
                </a:rPr>
                <a:t>National </a:t>
              </a:r>
              <a:r>
                <a:rPr lang="fr-FR" sz="1800" kern="0" dirty="0" err="1">
                  <a:solidFill>
                    <a:schemeClr val="bg1"/>
                  </a:solidFill>
                  <a:sym typeface="Arial"/>
                </a:rPr>
                <a:t>databases</a:t>
              </a:r>
              <a:endParaRPr lang="fr-FR" sz="1800" kern="0" dirty="0">
                <a:solidFill>
                  <a:schemeClr val="bg1"/>
                </a:solidFill>
                <a:sym typeface="Arial"/>
              </a:endParaRPr>
            </a:p>
          </p:txBody>
        </p:sp>
        <p:sp>
          <p:nvSpPr>
            <p:cNvPr id="13" name="AutoShape 11">
              <a:extLst>
                <a:ext uri="{FF2B5EF4-FFF2-40B4-BE49-F238E27FC236}">
                  <a16:creationId xmlns:a16="http://schemas.microsoft.com/office/drawing/2014/main" id="{3DA83C68-32E8-3F4E-A63C-1F4AB8D3986F}"/>
                </a:ext>
              </a:extLst>
            </p:cNvPr>
            <p:cNvSpPr>
              <a:spLocks noChangeArrowheads="1"/>
            </p:cNvSpPr>
            <p:nvPr/>
          </p:nvSpPr>
          <p:spPr bwMode="auto">
            <a:xfrm>
              <a:off x="1331640" y="5340011"/>
              <a:ext cx="2778667" cy="457393"/>
            </a:xfrm>
            <a:prstGeom prst="roundRect">
              <a:avLst>
                <a:gd name="adj" fmla="val 16667"/>
              </a:avLst>
            </a:prstGeom>
            <a:solidFill>
              <a:schemeClr val="accent2">
                <a:lumMod val="60000"/>
                <a:lumOff val="40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eaLnBrk="1" fontAlgn="auto" hangingPunct="1">
                <a:spcBef>
                  <a:spcPts val="0"/>
                </a:spcBef>
                <a:spcAft>
                  <a:spcPts val="0"/>
                </a:spcAft>
                <a:defRPr/>
              </a:pPr>
              <a:r>
                <a:rPr lang="fr-FR" sz="1800" kern="0" dirty="0">
                  <a:solidFill>
                    <a:schemeClr val="bg1"/>
                  </a:solidFill>
                  <a:sym typeface="Arial"/>
                </a:rPr>
                <a:t>International DB</a:t>
              </a:r>
            </a:p>
          </p:txBody>
        </p:sp>
        <p:sp>
          <p:nvSpPr>
            <p:cNvPr id="14" name="Text Box 21">
              <a:extLst>
                <a:ext uri="{FF2B5EF4-FFF2-40B4-BE49-F238E27FC236}">
                  <a16:creationId xmlns:a16="http://schemas.microsoft.com/office/drawing/2014/main" id="{130BB0CA-D142-DE41-B737-70E4E6507EDC}"/>
                </a:ext>
              </a:extLst>
            </p:cNvPr>
            <p:cNvSpPr txBox="1">
              <a:spLocks noChangeArrowheads="1"/>
            </p:cNvSpPr>
            <p:nvPr/>
          </p:nvSpPr>
          <p:spPr bwMode="auto">
            <a:xfrm>
              <a:off x="1161979" y="2204864"/>
              <a:ext cx="3121989" cy="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fr-FR" altLang="x-none" sz="2400" b="1" dirty="0">
                  <a:solidFill>
                    <a:schemeClr val="bg1"/>
                  </a:solidFill>
                </a:rPr>
                <a:t>Data collection </a:t>
              </a:r>
              <a:br>
                <a:rPr lang="fr-FR" altLang="x-none" sz="2400" b="1" dirty="0">
                  <a:solidFill>
                    <a:schemeClr val="bg1"/>
                  </a:solidFill>
                </a:rPr>
              </a:br>
              <a:r>
                <a:rPr lang="fr-FR" altLang="x-none" sz="2400" b="1" dirty="0">
                  <a:solidFill>
                    <a:schemeClr val="bg1"/>
                  </a:solidFill>
                </a:rPr>
                <a:t>programs</a:t>
              </a:r>
            </a:p>
          </p:txBody>
        </p:sp>
      </p:grpSp>
      <p:grpSp>
        <p:nvGrpSpPr>
          <p:cNvPr id="15" name="Groupe 32">
            <a:extLst>
              <a:ext uri="{FF2B5EF4-FFF2-40B4-BE49-F238E27FC236}">
                <a16:creationId xmlns:a16="http://schemas.microsoft.com/office/drawing/2014/main" id="{248189F2-8C14-234C-98A5-12995695638A}"/>
              </a:ext>
            </a:extLst>
          </p:cNvPr>
          <p:cNvGrpSpPr>
            <a:grpSpLocks/>
          </p:cNvGrpSpPr>
          <p:nvPr/>
        </p:nvGrpSpPr>
        <p:grpSpPr bwMode="auto">
          <a:xfrm>
            <a:off x="0" y="1675706"/>
            <a:ext cx="2868613" cy="3873500"/>
            <a:chOff x="3275856" y="1998528"/>
            <a:chExt cx="3024336" cy="3525632"/>
          </a:xfrm>
        </p:grpSpPr>
        <p:grpSp>
          <p:nvGrpSpPr>
            <p:cNvPr id="16" name="Groupe 31">
              <a:extLst>
                <a:ext uri="{FF2B5EF4-FFF2-40B4-BE49-F238E27FC236}">
                  <a16:creationId xmlns:a16="http://schemas.microsoft.com/office/drawing/2014/main" id="{75CCD9DC-6BC6-BE40-BCC2-7A10412228D2}"/>
                </a:ext>
              </a:extLst>
            </p:cNvPr>
            <p:cNvGrpSpPr/>
            <p:nvPr/>
          </p:nvGrpSpPr>
          <p:grpSpPr>
            <a:xfrm>
              <a:off x="3275856" y="1998528"/>
              <a:ext cx="3024336" cy="3525632"/>
              <a:chOff x="3923928" y="1710496"/>
              <a:chExt cx="3024336" cy="3525632"/>
            </a:xfrm>
            <a:solidFill>
              <a:srgbClr val="99CC00"/>
            </a:solidFill>
          </p:grpSpPr>
          <p:sp>
            <p:nvSpPr>
              <p:cNvPr id="18" name="AutoShape 6">
                <a:extLst>
                  <a:ext uri="{FF2B5EF4-FFF2-40B4-BE49-F238E27FC236}">
                    <a16:creationId xmlns:a16="http://schemas.microsoft.com/office/drawing/2014/main" id="{2F357BFA-C801-E740-A607-A79C8D671FA4}"/>
                  </a:ext>
                </a:extLst>
              </p:cNvPr>
              <p:cNvSpPr>
                <a:spLocks noChangeArrowheads="1"/>
              </p:cNvSpPr>
              <p:nvPr/>
            </p:nvSpPr>
            <p:spPr bwMode="auto">
              <a:xfrm>
                <a:off x="3923928" y="1712788"/>
                <a:ext cx="3024336" cy="3523340"/>
              </a:xfrm>
              <a:prstGeom prst="roundRect">
                <a:avLst>
                  <a:gd name="adj" fmla="val 16667"/>
                </a:avLst>
              </a:prstGeom>
              <a:solidFill>
                <a:schemeClr val="tx2">
                  <a:lumMod val="75000"/>
                </a:schemeClr>
              </a:solidFill>
              <a:ln w="9525">
                <a:round/>
                <a:headEnd/>
                <a:tailEnd/>
              </a:ln>
              <a:effectLst>
                <a:outerShdw blurRad="50800" dist="50800" dir="5400000" algn="ctr" rotWithShape="0">
                  <a:schemeClr val="accent6">
                    <a:lumMod val="60000"/>
                    <a:lumOff val="40000"/>
                  </a:schemeClr>
                </a:outerShdw>
              </a:effectLst>
              <a:extLst/>
            </p:spPr>
            <p:txBody>
              <a:bodyPr wrap="none" anchor="ctr">
                <a:flatTx/>
              </a:bodyPr>
              <a:lstStyle/>
              <a:p>
                <a:pPr eaLnBrk="1" fontAlgn="auto" hangingPunct="1">
                  <a:spcBef>
                    <a:spcPts val="0"/>
                  </a:spcBef>
                  <a:spcAft>
                    <a:spcPts val="0"/>
                  </a:spcAft>
                  <a:defRPr/>
                </a:pPr>
                <a:endParaRPr lang="fr-FR" sz="1600" kern="0">
                  <a:sym typeface="Arial"/>
                </a:endParaRPr>
              </a:p>
            </p:txBody>
          </p:sp>
          <p:sp>
            <p:nvSpPr>
              <p:cNvPr id="19" name="AutoShape 12">
                <a:extLst>
                  <a:ext uri="{FF2B5EF4-FFF2-40B4-BE49-F238E27FC236}">
                    <a16:creationId xmlns:a16="http://schemas.microsoft.com/office/drawing/2014/main" id="{6686A274-EEB8-FD48-AC8B-EBDBA2590F58}"/>
                  </a:ext>
                </a:extLst>
              </p:cNvPr>
              <p:cNvSpPr>
                <a:spLocks noChangeArrowheads="1"/>
              </p:cNvSpPr>
              <p:nvPr/>
            </p:nvSpPr>
            <p:spPr bwMode="auto">
              <a:xfrm>
                <a:off x="4139952" y="2331087"/>
                <a:ext cx="2592288" cy="360040"/>
              </a:xfrm>
              <a:prstGeom prst="roundRect">
                <a:avLst>
                  <a:gd name="adj" fmla="val 16667"/>
                </a:avLst>
              </a:prstGeom>
              <a:solidFill>
                <a:schemeClr val="accent1">
                  <a:lumMod val="75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algn="ctr" eaLnBrk="1" fontAlgn="auto" hangingPunct="1">
                  <a:spcBef>
                    <a:spcPts val="0"/>
                  </a:spcBef>
                  <a:spcAft>
                    <a:spcPts val="0"/>
                  </a:spcAft>
                  <a:defRPr/>
                </a:pPr>
                <a:r>
                  <a:rPr lang="fr-FR" sz="1800" kern="0" dirty="0">
                    <a:solidFill>
                      <a:schemeClr val="bg1"/>
                    </a:solidFill>
                    <a:sym typeface="Arial"/>
                  </a:rPr>
                  <a:t>Wind </a:t>
                </a:r>
                <a:r>
                  <a:rPr lang="fr-FR" sz="1800" kern="0" dirty="0" err="1">
                    <a:solidFill>
                      <a:schemeClr val="bg1"/>
                    </a:solidFill>
                    <a:sym typeface="Arial"/>
                  </a:rPr>
                  <a:t>farm</a:t>
                </a:r>
                <a:r>
                  <a:rPr lang="fr-FR" sz="1800" kern="0" dirty="0">
                    <a:solidFill>
                      <a:schemeClr val="bg1"/>
                    </a:solidFill>
                    <a:sym typeface="Arial"/>
                  </a:rPr>
                  <a:t> </a:t>
                </a:r>
                <a:r>
                  <a:rPr lang="fr-FR" sz="1800" kern="0" dirty="0" err="1">
                    <a:solidFill>
                      <a:schemeClr val="bg1"/>
                    </a:solidFill>
                    <a:sym typeface="Arial"/>
                  </a:rPr>
                  <a:t>siting</a:t>
                </a:r>
                <a:endParaRPr lang="fr-FR" sz="1800" kern="0" dirty="0">
                  <a:solidFill>
                    <a:schemeClr val="bg1"/>
                  </a:solidFill>
                  <a:sym typeface="Arial"/>
                </a:endParaRPr>
              </a:p>
            </p:txBody>
          </p:sp>
          <p:sp>
            <p:nvSpPr>
              <p:cNvPr id="20" name="AutoShape 12">
                <a:extLst>
                  <a:ext uri="{FF2B5EF4-FFF2-40B4-BE49-F238E27FC236}">
                    <a16:creationId xmlns:a16="http://schemas.microsoft.com/office/drawing/2014/main" id="{597399AD-D4FE-D748-8AA2-9B759DA535D2}"/>
                  </a:ext>
                </a:extLst>
              </p:cNvPr>
              <p:cNvSpPr>
                <a:spLocks noChangeArrowheads="1"/>
              </p:cNvSpPr>
              <p:nvPr/>
            </p:nvSpPr>
            <p:spPr bwMode="auto">
              <a:xfrm>
                <a:off x="4139952" y="2816868"/>
                <a:ext cx="2592288" cy="288032"/>
              </a:xfrm>
              <a:prstGeom prst="roundRect">
                <a:avLst>
                  <a:gd name="adj" fmla="val 16667"/>
                </a:avLst>
              </a:prstGeom>
              <a:solidFill>
                <a:schemeClr val="accent1">
                  <a:lumMod val="75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algn="ctr" eaLnBrk="1" fontAlgn="auto" hangingPunct="1">
                  <a:spcBef>
                    <a:spcPts val="0"/>
                  </a:spcBef>
                  <a:spcAft>
                    <a:spcPts val="0"/>
                  </a:spcAft>
                  <a:defRPr/>
                </a:pPr>
                <a:r>
                  <a:rPr lang="fr-FR" sz="1800" kern="0" dirty="0" err="1">
                    <a:solidFill>
                      <a:schemeClr val="bg1"/>
                    </a:solidFill>
                    <a:sym typeface="Arial"/>
                  </a:rPr>
                  <a:t>MPAs</a:t>
                </a:r>
                <a:endParaRPr lang="fr-FR" sz="1800" kern="0" dirty="0">
                  <a:solidFill>
                    <a:schemeClr val="bg1"/>
                  </a:solidFill>
                  <a:sym typeface="Arial"/>
                </a:endParaRPr>
              </a:p>
            </p:txBody>
          </p:sp>
          <p:sp>
            <p:nvSpPr>
              <p:cNvPr id="21" name="AutoShape 12">
                <a:extLst>
                  <a:ext uri="{FF2B5EF4-FFF2-40B4-BE49-F238E27FC236}">
                    <a16:creationId xmlns:a16="http://schemas.microsoft.com/office/drawing/2014/main" id="{E6964A98-E88C-8D4F-8751-B521BBD186BD}"/>
                  </a:ext>
                </a:extLst>
              </p:cNvPr>
              <p:cNvSpPr>
                <a:spLocks noChangeArrowheads="1"/>
              </p:cNvSpPr>
              <p:nvPr/>
            </p:nvSpPr>
            <p:spPr bwMode="auto">
              <a:xfrm>
                <a:off x="4139952" y="3205342"/>
                <a:ext cx="2592288" cy="288032"/>
              </a:xfrm>
              <a:prstGeom prst="roundRect">
                <a:avLst>
                  <a:gd name="adj" fmla="val 16667"/>
                </a:avLst>
              </a:prstGeom>
              <a:solidFill>
                <a:schemeClr val="accent1">
                  <a:lumMod val="75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algn="ctr" eaLnBrk="1" fontAlgn="auto" hangingPunct="1">
                  <a:spcBef>
                    <a:spcPts val="0"/>
                  </a:spcBef>
                  <a:spcAft>
                    <a:spcPts val="0"/>
                  </a:spcAft>
                  <a:defRPr/>
                </a:pPr>
                <a:r>
                  <a:rPr lang="fr-FR" sz="1800" kern="0" dirty="0" err="1">
                    <a:solidFill>
                      <a:schemeClr val="bg1"/>
                    </a:solidFill>
                    <a:sym typeface="Arial"/>
                  </a:rPr>
                  <a:t>Oil</a:t>
                </a:r>
                <a:r>
                  <a:rPr lang="fr-FR" sz="1800" kern="0" dirty="0">
                    <a:solidFill>
                      <a:schemeClr val="bg1"/>
                    </a:solidFill>
                    <a:sym typeface="Arial"/>
                  </a:rPr>
                  <a:t> </a:t>
                </a:r>
                <a:r>
                  <a:rPr lang="fr-FR" sz="1800" kern="0" dirty="0" err="1">
                    <a:solidFill>
                      <a:schemeClr val="bg1"/>
                    </a:solidFill>
                    <a:sym typeface="Arial"/>
                  </a:rPr>
                  <a:t>platform</a:t>
                </a:r>
                <a:r>
                  <a:rPr lang="fr-FR" sz="1800" kern="0" dirty="0">
                    <a:solidFill>
                      <a:schemeClr val="bg1"/>
                    </a:solidFill>
                    <a:sym typeface="Arial"/>
                  </a:rPr>
                  <a:t> </a:t>
                </a:r>
                <a:r>
                  <a:rPr lang="fr-FR" sz="1800" kern="0" dirty="0" err="1">
                    <a:solidFill>
                      <a:schemeClr val="bg1"/>
                    </a:solidFill>
                    <a:sym typeface="Arial"/>
                  </a:rPr>
                  <a:t>leaks</a:t>
                </a:r>
                <a:endParaRPr lang="fr-FR" sz="1800" kern="0" dirty="0">
                  <a:solidFill>
                    <a:schemeClr val="bg1"/>
                  </a:solidFill>
                  <a:sym typeface="Arial"/>
                </a:endParaRPr>
              </a:p>
            </p:txBody>
          </p:sp>
          <p:sp>
            <p:nvSpPr>
              <p:cNvPr id="22" name="AutoShape 12">
                <a:extLst>
                  <a:ext uri="{FF2B5EF4-FFF2-40B4-BE49-F238E27FC236}">
                    <a16:creationId xmlns:a16="http://schemas.microsoft.com/office/drawing/2014/main" id="{C0ED73C9-DA92-C844-9757-2F0DDE5B6F89}"/>
                  </a:ext>
                </a:extLst>
              </p:cNvPr>
              <p:cNvSpPr>
                <a:spLocks noChangeArrowheads="1"/>
              </p:cNvSpPr>
              <p:nvPr/>
            </p:nvSpPr>
            <p:spPr bwMode="auto">
              <a:xfrm>
                <a:off x="4139952" y="3604752"/>
                <a:ext cx="2592288" cy="288032"/>
              </a:xfrm>
              <a:prstGeom prst="roundRect">
                <a:avLst>
                  <a:gd name="adj" fmla="val 16667"/>
                </a:avLst>
              </a:prstGeom>
              <a:solidFill>
                <a:schemeClr val="accent1">
                  <a:lumMod val="75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algn="ctr" eaLnBrk="1" fontAlgn="auto" hangingPunct="1">
                  <a:spcBef>
                    <a:spcPts val="0"/>
                  </a:spcBef>
                  <a:spcAft>
                    <a:spcPts val="0"/>
                  </a:spcAft>
                  <a:defRPr/>
                </a:pPr>
                <a:r>
                  <a:rPr lang="fr-FR" sz="1800" kern="0" dirty="0" err="1">
                    <a:solidFill>
                      <a:schemeClr val="bg1"/>
                    </a:solidFill>
                    <a:sym typeface="Arial"/>
                  </a:rPr>
                  <a:t>Climate</a:t>
                </a:r>
                <a:r>
                  <a:rPr lang="fr-FR" sz="1800" kern="0" dirty="0">
                    <a:solidFill>
                      <a:schemeClr val="bg1"/>
                    </a:solidFill>
                    <a:sym typeface="Arial"/>
                  </a:rPr>
                  <a:t> &amp; </a:t>
                </a:r>
                <a:r>
                  <a:rPr lang="fr-FR" sz="1800" kern="0" dirty="0" err="1">
                    <a:solidFill>
                      <a:schemeClr val="bg1"/>
                    </a:solidFill>
                    <a:sym typeface="Arial"/>
                  </a:rPr>
                  <a:t>Coasts</a:t>
                </a:r>
                <a:endParaRPr lang="fr-FR" sz="1800" kern="0" dirty="0">
                  <a:solidFill>
                    <a:schemeClr val="bg1"/>
                  </a:solidFill>
                  <a:sym typeface="Arial"/>
                </a:endParaRPr>
              </a:p>
            </p:txBody>
          </p:sp>
          <p:sp>
            <p:nvSpPr>
              <p:cNvPr id="23" name="AutoShape 12">
                <a:extLst>
                  <a:ext uri="{FF2B5EF4-FFF2-40B4-BE49-F238E27FC236}">
                    <a16:creationId xmlns:a16="http://schemas.microsoft.com/office/drawing/2014/main" id="{18460A3A-DEB3-9C41-B4BC-A6167A3A1191}"/>
                  </a:ext>
                </a:extLst>
              </p:cNvPr>
              <p:cNvSpPr>
                <a:spLocks noChangeArrowheads="1"/>
              </p:cNvSpPr>
              <p:nvPr/>
            </p:nvSpPr>
            <p:spPr bwMode="auto">
              <a:xfrm>
                <a:off x="4139952" y="4025920"/>
                <a:ext cx="2592288" cy="288032"/>
              </a:xfrm>
              <a:prstGeom prst="roundRect">
                <a:avLst>
                  <a:gd name="adj" fmla="val 16667"/>
                </a:avLst>
              </a:prstGeom>
              <a:solidFill>
                <a:schemeClr val="accent1">
                  <a:lumMod val="75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algn="ctr" eaLnBrk="1" fontAlgn="auto" hangingPunct="1">
                  <a:spcBef>
                    <a:spcPts val="0"/>
                  </a:spcBef>
                  <a:spcAft>
                    <a:spcPts val="0"/>
                  </a:spcAft>
                  <a:defRPr/>
                </a:pPr>
                <a:r>
                  <a:rPr lang="fr-FR" sz="1800" kern="0" dirty="0" err="1">
                    <a:solidFill>
                      <a:schemeClr val="bg1"/>
                    </a:solidFill>
                    <a:sym typeface="Arial"/>
                  </a:rPr>
                  <a:t>Fishery</a:t>
                </a:r>
                <a:r>
                  <a:rPr lang="fr-FR" sz="1800" kern="0" dirty="0">
                    <a:solidFill>
                      <a:schemeClr val="bg1"/>
                    </a:solidFill>
                    <a:sym typeface="Arial"/>
                  </a:rPr>
                  <a:t> management</a:t>
                </a:r>
              </a:p>
            </p:txBody>
          </p:sp>
          <p:sp>
            <p:nvSpPr>
              <p:cNvPr id="24" name="AutoShape 12">
                <a:extLst>
                  <a:ext uri="{FF2B5EF4-FFF2-40B4-BE49-F238E27FC236}">
                    <a16:creationId xmlns:a16="http://schemas.microsoft.com/office/drawing/2014/main" id="{D954A59D-4387-6940-83B3-4B454DB5F67D}"/>
                  </a:ext>
                </a:extLst>
              </p:cNvPr>
              <p:cNvSpPr>
                <a:spLocks noChangeArrowheads="1"/>
              </p:cNvSpPr>
              <p:nvPr/>
            </p:nvSpPr>
            <p:spPr bwMode="auto">
              <a:xfrm>
                <a:off x="4139952" y="4425329"/>
                <a:ext cx="2592288" cy="288032"/>
              </a:xfrm>
              <a:prstGeom prst="roundRect">
                <a:avLst>
                  <a:gd name="adj" fmla="val 16667"/>
                </a:avLst>
              </a:prstGeom>
              <a:solidFill>
                <a:schemeClr val="accent1">
                  <a:lumMod val="75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algn="ctr" eaLnBrk="1" fontAlgn="auto" hangingPunct="1">
                  <a:spcBef>
                    <a:spcPts val="0"/>
                  </a:spcBef>
                  <a:spcAft>
                    <a:spcPts val="0"/>
                  </a:spcAft>
                  <a:defRPr/>
                </a:pPr>
                <a:r>
                  <a:rPr lang="fr-FR" sz="1800" kern="0" dirty="0">
                    <a:solidFill>
                      <a:schemeClr val="bg1"/>
                    </a:solidFill>
                    <a:sym typeface="Arial"/>
                  </a:rPr>
                  <a:t>Marine </a:t>
                </a:r>
                <a:r>
                  <a:rPr lang="fr-FR" sz="1800" kern="0" dirty="0" err="1">
                    <a:solidFill>
                      <a:schemeClr val="bg1"/>
                    </a:solidFill>
                    <a:sym typeface="Arial"/>
                  </a:rPr>
                  <a:t>Environment</a:t>
                </a:r>
                <a:endParaRPr lang="fr-FR" sz="1800" kern="0" dirty="0">
                  <a:solidFill>
                    <a:schemeClr val="bg1"/>
                  </a:solidFill>
                  <a:sym typeface="Arial"/>
                </a:endParaRPr>
              </a:p>
            </p:txBody>
          </p:sp>
          <p:sp>
            <p:nvSpPr>
              <p:cNvPr id="25" name="Text Box 21">
                <a:extLst>
                  <a:ext uri="{FF2B5EF4-FFF2-40B4-BE49-F238E27FC236}">
                    <a16:creationId xmlns:a16="http://schemas.microsoft.com/office/drawing/2014/main" id="{AA48C177-62CC-F042-A862-5E6A0E9CA9F1}"/>
                  </a:ext>
                </a:extLst>
              </p:cNvPr>
              <p:cNvSpPr txBox="1">
                <a:spLocks noChangeArrowheads="1"/>
              </p:cNvSpPr>
              <p:nvPr/>
            </p:nvSpPr>
            <p:spPr bwMode="auto">
              <a:xfrm>
                <a:off x="3995936" y="1710496"/>
                <a:ext cx="2736304" cy="420204"/>
              </a:xfrm>
              <a:prstGeom prst="rect">
                <a:avLst/>
              </a:prstGeom>
              <a:noFill/>
              <a:ln>
                <a:noFill/>
              </a:ln>
              <a:effectLs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fr-FR" b="1" kern="0" dirty="0">
                    <a:solidFill>
                      <a:schemeClr val="bg1"/>
                    </a:solidFill>
                    <a:latin typeface="Arial" charset="0"/>
                    <a:ea typeface="Arial" charset="0"/>
                    <a:cs typeface="Arial" charset="0"/>
                    <a:sym typeface="Arial"/>
                  </a:rPr>
                  <a:t>Challenges</a:t>
                </a:r>
                <a:r>
                  <a:rPr lang="fr-FR" sz="1800" b="1" i="1" kern="0" dirty="0">
                    <a:solidFill>
                      <a:schemeClr val="bg1"/>
                    </a:solidFill>
                    <a:latin typeface="Arial" charset="0"/>
                    <a:ea typeface="Arial" charset="0"/>
                    <a:cs typeface="Arial" charset="0"/>
                    <a:sym typeface="Arial"/>
                  </a:rPr>
                  <a:t> </a:t>
                </a:r>
              </a:p>
            </p:txBody>
          </p:sp>
        </p:grpSp>
        <p:sp>
          <p:nvSpPr>
            <p:cNvPr id="17" name="AutoShape 12">
              <a:extLst>
                <a:ext uri="{FF2B5EF4-FFF2-40B4-BE49-F238E27FC236}">
                  <a16:creationId xmlns:a16="http://schemas.microsoft.com/office/drawing/2014/main" id="{1FE9667A-9C04-EF4A-8D25-7E47FE9477E5}"/>
                </a:ext>
              </a:extLst>
            </p:cNvPr>
            <p:cNvSpPr>
              <a:spLocks noChangeArrowheads="1"/>
            </p:cNvSpPr>
            <p:nvPr/>
          </p:nvSpPr>
          <p:spPr bwMode="auto">
            <a:xfrm>
              <a:off x="3491880" y="5112770"/>
              <a:ext cx="2592288" cy="288032"/>
            </a:xfrm>
            <a:prstGeom prst="roundRect">
              <a:avLst>
                <a:gd name="adj" fmla="val 16667"/>
              </a:avLst>
            </a:prstGeom>
            <a:solidFill>
              <a:schemeClr val="accent1">
                <a:lumMod val="75000"/>
              </a:schemeClr>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flatTx/>
            </a:bodyPr>
            <a:lstStyle/>
            <a:p>
              <a:pPr algn="ctr" eaLnBrk="1" fontAlgn="auto" hangingPunct="1">
                <a:spcBef>
                  <a:spcPts val="0"/>
                </a:spcBef>
                <a:spcAft>
                  <a:spcPts val="0"/>
                </a:spcAft>
                <a:defRPr/>
              </a:pPr>
              <a:r>
                <a:rPr lang="fr-FR" sz="1800" kern="0" dirty="0">
                  <a:solidFill>
                    <a:schemeClr val="bg1"/>
                  </a:solidFill>
                  <a:sym typeface="Arial"/>
                </a:rPr>
                <a:t>River inputs</a:t>
              </a:r>
            </a:p>
          </p:txBody>
        </p:sp>
      </p:grpSp>
      <p:sp>
        <p:nvSpPr>
          <p:cNvPr id="26" name="ZoneTexte 13">
            <a:extLst>
              <a:ext uri="{FF2B5EF4-FFF2-40B4-BE49-F238E27FC236}">
                <a16:creationId xmlns:a16="http://schemas.microsoft.com/office/drawing/2014/main" id="{81CA66FB-3162-064B-9C84-9FCBC1C03082}"/>
              </a:ext>
            </a:extLst>
          </p:cNvPr>
          <p:cNvSpPr txBox="1">
            <a:spLocks noChangeArrowheads="1"/>
          </p:cNvSpPr>
          <p:nvPr/>
        </p:nvSpPr>
        <p:spPr bwMode="auto">
          <a:xfrm>
            <a:off x="5597199" y="2618870"/>
            <a:ext cx="2106047" cy="2308324"/>
          </a:xfrm>
          <a:prstGeom prst="rect">
            <a:avLst/>
          </a:prstGeom>
          <a:solidFill>
            <a:schemeClr val="bg1"/>
          </a:solidFill>
          <a:ln w="38100">
            <a:solidFill>
              <a:schemeClr val="accent1"/>
            </a:solidFill>
          </a:ln>
        </p:spPr>
        <p:txBody>
          <a:bodyPr wrap="square">
            <a:spAutoFit/>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fr-FR" altLang="x-none" sz="2400" b="1" dirty="0">
                <a:solidFill>
                  <a:schemeClr val="tx1"/>
                </a:solidFill>
              </a:rPr>
              <a:t>CKPT INDICATORS</a:t>
            </a:r>
          </a:p>
          <a:p>
            <a:pPr algn="ctr" eaLnBrk="1" hangingPunct="1"/>
            <a:endParaRPr lang="fr-FR" altLang="x-none" sz="2400" b="1" dirty="0">
              <a:solidFill>
                <a:schemeClr val="tx1"/>
              </a:solidFill>
            </a:endParaRPr>
          </a:p>
          <a:p>
            <a:pPr algn="ctr" eaLnBrk="1" hangingPunct="1"/>
            <a:endParaRPr lang="fr-FR" altLang="x-none" sz="2400" b="1" dirty="0">
              <a:solidFill>
                <a:schemeClr val="tx1"/>
              </a:solidFill>
            </a:endParaRPr>
          </a:p>
          <a:p>
            <a:pPr algn="ctr" eaLnBrk="1" hangingPunct="1"/>
            <a:endParaRPr lang="fr-FR" altLang="x-none" sz="2400" b="1" dirty="0">
              <a:solidFill>
                <a:schemeClr val="tx1"/>
              </a:solidFill>
            </a:endParaRPr>
          </a:p>
          <a:p>
            <a:pPr algn="ctr" eaLnBrk="1" hangingPunct="1"/>
            <a:endParaRPr lang="fr-FR" altLang="x-none" sz="2400" b="1" dirty="0">
              <a:solidFill>
                <a:schemeClr val="tx1"/>
              </a:solidFill>
            </a:endParaRPr>
          </a:p>
        </p:txBody>
      </p:sp>
      <p:sp>
        <p:nvSpPr>
          <p:cNvPr id="27" name="Rectangle 11">
            <a:extLst>
              <a:ext uri="{FF2B5EF4-FFF2-40B4-BE49-F238E27FC236}">
                <a16:creationId xmlns:a16="http://schemas.microsoft.com/office/drawing/2014/main" id="{B6F7902D-65AD-994C-838E-6FD27E968915}"/>
              </a:ext>
            </a:extLst>
          </p:cNvPr>
          <p:cNvSpPr>
            <a:spLocks noChangeArrowheads="1"/>
          </p:cNvSpPr>
          <p:nvPr/>
        </p:nvSpPr>
        <p:spPr bwMode="auto">
          <a:xfrm>
            <a:off x="5859473" y="3568006"/>
            <a:ext cx="18668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r" eaLnBrk="1" hangingPunct="1"/>
            <a:r>
              <a:rPr lang="en-GB" altLang="x-none" sz="1600" b="1" dirty="0">
                <a:solidFill>
                  <a:srgbClr val="FF0000"/>
                </a:solidFill>
              </a:rPr>
              <a:t>INADEQUATE</a:t>
            </a:r>
          </a:p>
          <a:p>
            <a:pPr algn="r" eaLnBrk="1" hangingPunct="1"/>
            <a:r>
              <a:rPr lang="en-GB" altLang="x-none" sz="1600" b="1" dirty="0">
                <a:solidFill>
                  <a:srgbClr val="FFC000"/>
                </a:solidFill>
              </a:rPr>
              <a:t>PARTIALLY ADEQUATE</a:t>
            </a:r>
            <a:br>
              <a:rPr lang="en-GB" altLang="x-none" sz="1600" dirty="0"/>
            </a:br>
            <a:r>
              <a:rPr lang="en-GB" altLang="x-none" sz="1600" b="1" dirty="0">
                <a:solidFill>
                  <a:srgbClr val="00B050"/>
                </a:solidFill>
              </a:rPr>
              <a:t>TOTALLY ADEQUATE</a:t>
            </a:r>
          </a:p>
        </p:txBody>
      </p:sp>
      <p:pic>
        <p:nvPicPr>
          <p:cNvPr id="28" name="Picture 2" descr="http://photos1.blogger.com/blogger/238/1268/1600/feu-vert.0.gif">
            <a:extLst>
              <a:ext uri="{FF2B5EF4-FFF2-40B4-BE49-F238E27FC236}">
                <a16:creationId xmlns:a16="http://schemas.microsoft.com/office/drawing/2014/main" id="{E80FA02E-CF0B-4248-953B-A5F134DE5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3498019"/>
            <a:ext cx="785813" cy="130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23">
            <a:extLst>
              <a:ext uri="{FF2B5EF4-FFF2-40B4-BE49-F238E27FC236}">
                <a16:creationId xmlns:a16="http://schemas.microsoft.com/office/drawing/2014/main" id="{9AF3A8BD-6AD5-DA44-9E19-454872C42F43}"/>
              </a:ext>
            </a:extLst>
          </p:cNvPr>
          <p:cNvSpPr>
            <a:spLocks noChangeArrowheads="1"/>
          </p:cNvSpPr>
          <p:nvPr/>
        </p:nvSpPr>
        <p:spPr bwMode="auto">
          <a:xfrm>
            <a:off x="7726363" y="2217043"/>
            <a:ext cx="1417637" cy="3124200"/>
          </a:xfrm>
          <a:prstGeom prst="rightArrow">
            <a:avLst>
              <a:gd name="adj1" fmla="val 76278"/>
              <a:gd name="adj2" fmla="val 44236"/>
            </a:avLst>
          </a:prstGeom>
          <a:solidFill>
            <a:schemeClr val="accent1"/>
          </a:solidFill>
          <a:ln w="9525">
            <a:miter lim="800000"/>
            <a:headEnd/>
            <a:tailEnd/>
          </a:ln>
          <a:effectLst/>
          <a:extLst/>
        </p:spPr>
        <p:txBody>
          <a:bodyPr wrap="none" anchor="ctr">
            <a:flatTx/>
          </a:bodyPr>
          <a:lstStyle>
            <a:lvl1pPr marL="179388" indent="-179388">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indent="0" eaLnBrk="1" hangingPunct="1"/>
            <a:endParaRPr lang="fr-FR" altLang="x-none" sz="2000" dirty="0">
              <a:solidFill>
                <a:schemeClr val="bg1"/>
              </a:solidFill>
            </a:endParaRPr>
          </a:p>
          <a:p>
            <a:pPr marL="0" indent="0" eaLnBrk="1" hangingPunct="1"/>
            <a:endParaRPr lang="fr-FR" altLang="x-none" sz="2000" dirty="0">
              <a:solidFill>
                <a:schemeClr val="bg1"/>
              </a:solidFill>
            </a:endParaRPr>
          </a:p>
          <a:p>
            <a:pPr marL="0" indent="0" eaLnBrk="1" hangingPunct="1"/>
            <a:endParaRPr lang="fr-FR" altLang="x-none" sz="2000" dirty="0">
              <a:solidFill>
                <a:schemeClr val="bg1"/>
              </a:solidFill>
            </a:endParaRPr>
          </a:p>
          <a:p>
            <a:pPr marL="0" indent="0" eaLnBrk="1" hangingPunct="1"/>
            <a:endParaRPr lang="fr-FR" altLang="x-none" sz="2000" dirty="0">
              <a:solidFill>
                <a:schemeClr val="bg1"/>
              </a:solidFill>
            </a:endParaRPr>
          </a:p>
          <a:p>
            <a:pPr marL="0" indent="0" eaLnBrk="1" hangingPunct="1"/>
            <a:r>
              <a:rPr lang="fr-FR" altLang="x-none" sz="2000" b="1" dirty="0">
                <a:solidFill>
                  <a:schemeClr val="bg1"/>
                </a:solidFill>
              </a:rPr>
              <a:t>Data </a:t>
            </a:r>
          </a:p>
          <a:p>
            <a:pPr marL="0" indent="0" eaLnBrk="1" hangingPunct="1"/>
            <a:r>
              <a:rPr lang="fr-FR" altLang="x-none" sz="2000" b="1" dirty="0" err="1">
                <a:solidFill>
                  <a:schemeClr val="bg1"/>
                </a:solidFill>
              </a:rPr>
              <a:t>Adequacy</a:t>
            </a:r>
            <a:r>
              <a:rPr lang="fr-FR" altLang="x-none" sz="2000" b="1" dirty="0">
                <a:solidFill>
                  <a:schemeClr val="bg1"/>
                </a:solidFill>
              </a:rPr>
              <a:t> </a:t>
            </a:r>
          </a:p>
          <a:p>
            <a:pPr marL="0" indent="0" eaLnBrk="1" hangingPunct="1"/>
            <a:r>
              <a:rPr lang="fr-FR" altLang="x-none" sz="2000" b="1" dirty="0">
                <a:solidFill>
                  <a:schemeClr val="bg1"/>
                </a:solidFill>
              </a:rPr>
              <a:t>Report</a:t>
            </a:r>
          </a:p>
          <a:p>
            <a:pPr marL="0" indent="0" eaLnBrk="1" hangingPunct="1"/>
            <a:r>
              <a:rPr lang="fr-FR" altLang="x-none" sz="2000" dirty="0">
                <a:solidFill>
                  <a:schemeClr val="bg1"/>
                </a:solidFill>
              </a:rPr>
              <a:t> </a:t>
            </a:r>
          </a:p>
          <a:p>
            <a:pPr marL="0" indent="0" eaLnBrk="1" hangingPunct="1"/>
            <a:endParaRPr lang="fr-FR" altLang="x-none" sz="2000" dirty="0">
              <a:solidFill>
                <a:schemeClr val="bg1"/>
              </a:solidFill>
            </a:endParaRPr>
          </a:p>
          <a:p>
            <a:pPr marL="0" indent="0" eaLnBrk="1" hangingPunct="1"/>
            <a:endParaRPr lang="fr-FR" altLang="x-none" sz="2000" dirty="0">
              <a:solidFill>
                <a:schemeClr val="bg1"/>
              </a:solidFill>
            </a:endParaRPr>
          </a:p>
          <a:p>
            <a:pPr marL="0" indent="0" eaLnBrk="1" hangingPunct="1"/>
            <a:endParaRPr lang="fr-FR" altLang="x-none" sz="2000" dirty="0">
              <a:solidFill>
                <a:schemeClr val="bg1"/>
              </a:solidFill>
            </a:endParaRPr>
          </a:p>
        </p:txBody>
      </p:sp>
      <p:sp>
        <p:nvSpPr>
          <p:cNvPr id="30" name="Rettangolo 28">
            <a:extLst>
              <a:ext uri="{FF2B5EF4-FFF2-40B4-BE49-F238E27FC236}">
                <a16:creationId xmlns:a16="http://schemas.microsoft.com/office/drawing/2014/main" id="{37B1F0D9-1B78-1A46-B801-57B2FB047824}"/>
              </a:ext>
            </a:extLst>
          </p:cNvPr>
          <p:cNvSpPr>
            <a:spLocks noChangeArrowheads="1"/>
          </p:cNvSpPr>
          <p:nvPr/>
        </p:nvSpPr>
        <p:spPr bwMode="auto">
          <a:xfrm>
            <a:off x="0" y="5665276"/>
            <a:ext cx="9144000" cy="83099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GB" altLang="x-none" sz="2400" dirty="0" err="1"/>
              <a:t>Valutazione</a:t>
            </a:r>
            <a:r>
              <a:rPr lang="en-GB" altLang="x-none" sz="2400" dirty="0"/>
              <a:t> del </a:t>
            </a:r>
            <a:r>
              <a:rPr lang="en-GB" altLang="x-none" sz="2400" dirty="0" err="1"/>
              <a:t>sistema</a:t>
            </a:r>
            <a:r>
              <a:rPr lang="en-GB" altLang="x-none" sz="2400" dirty="0"/>
              <a:t> di </a:t>
            </a:r>
            <a:r>
              <a:rPr lang="en-GB" altLang="x-none" sz="2400" dirty="0" err="1"/>
              <a:t>monitoraggio</a:t>
            </a:r>
            <a:r>
              <a:rPr lang="en-GB" altLang="x-none" sz="2400" dirty="0"/>
              <a:t> </a:t>
            </a:r>
            <a:r>
              <a:rPr lang="en-GB" altLang="x-none" sz="2400" dirty="0" err="1"/>
              <a:t>mediante</a:t>
            </a:r>
            <a:r>
              <a:rPr lang="en-GB" altLang="x-none" sz="2400" dirty="0"/>
              <a:t> lo </a:t>
            </a:r>
            <a:r>
              <a:rPr lang="en-GB" altLang="x-none" sz="2400" dirty="0" err="1"/>
              <a:t>sviluppo</a:t>
            </a:r>
            <a:r>
              <a:rPr lang="en-GB" altLang="x-none" sz="2400" dirty="0"/>
              <a:t> di</a:t>
            </a:r>
          </a:p>
          <a:p>
            <a:pPr algn="ctr" eaLnBrk="1" hangingPunct="1"/>
            <a:r>
              <a:rPr lang="en-GB" altLang="x-none" sz="2400" b="1" dirty="0"/>
              <a:t>Targeted Products</a:t>
            </a:r>
            <a:endParaRPr lang="it-IT" altLang="x-none" sz="2400" b="1" dirty="0"/>
          </a:p>
        </p:txBody>
      </p:sp>
    </p:spTree>
    <p:extLst>
      <p:ext uri="{BB962C8B-B14F-4D97-AF65-F5344CB8AC3E}">
        <p14:creationId xmlns:p14="http://schemas.microsoft.com/office/powerpoint/2010/main" val="84101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74638"/>
            <a:ext cx="7499175" cy="706090"/>
          </a:xfrm>
        </p:spPr>
        <p:txBody>
          <a:bodyPr/>
          <a:lstStyle/>
          <a:p>
            <a:r>
              <a:rPr lang="en-US" dirty="0"/>
              <a:t>Challenges e Targeted Products</a:t>
            </a:r>
          </a:p>
        </p:txBody>
      </p:sp>
      <p:pic>
        <p:nvPicPr>
          <p:cNvPr id="4" name="Immagine 11" descr="T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269" y="1165728"/>
            <a:ext cx="7856057" cy="453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t="28708" b="27051"/>
          <a:stretch/>
        </p:blipFill>
        <p:spPr bwMode="auto">
          <a:xfrm>
            <a:off x="827297" y="5546547"/>
            <a:ext cx="7560000" cy="14145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2801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034" y="274638"/>
            <a:ext cx="7432765" cy="1143000"/>
          </a:xfrm>
        </p:spPr>
        <p:txBody>
          <a:bodyPr/>
          <a:lstStyle/>
          <a:p>
            <a:r>
              <a:rPr lang="en-US" dirty="0" err="1"/>
              <a:t>Indicatori</a:t>
            </a:r>
            <a:endParaRPr lang="en-US" dirty="0"/>
          </a:p>
        </p:txBody>
      </p:sp>
      <p:pic>
        <p:nvPicPr>
          <p:cNvPr id="4" name="Picture 2" descr="ndicators_01"/>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4731" t="8487" r="3870"/>
          <a:stretch/>
        </p:blipFill>
        <p:spPr bwMode="auto">
          <a:xfrm>
            <a:off x="5662799" y="1053603"/>
            <a:ext cx="3024000" cy="220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70264" y="1130557"/>
            <a:ext cx="5055326" cy="1938992"/>
          </a:xfrm>
          <a:prstGeom prst="rect">
            <a:avLst/>
          </a:prstGeom>
          <a:noFill/>
        </p:spPr>
        <p:txBody>
          <a:bodyPr wrap="square" rtlCol="0">
            <a:spAutoFit/>
          </a:bodyPr>
          <a:lstStyle/>
          <a:p>
            <a:pPr marL="342900" indent="-342900" algn="just">
              <a:buFont typeface="+mj-lt"/>
              <a:buAutoNum type="arabicPeriod"/>
            </a:pPr>
            <a:r>
              <a:rPr lang="it-IT" sz="2000" b="1" dirty="0"/>
              <a:t>AVAILABILITY</a:t>
            </a:r>
            <a:r>
              <a:rPr lang="it-IT" sz="2000" dirty="0"/>
              <a:t> come gli </a:t>
            </a:r>
            <a:r>
              <a:rPr lang="it-IT" sz="2000" u="sng" dirty="0"/>
              <a:t>input </a:t>
            </a:r>
            <a:r>
              <a:rPr lang="it-IT" sz="2000" u="sng" dirty="0" err="1"/>
              <a:t>datasets</a:t>
            </a:r>
            <a:r>
              <a:rPr lang="it-IT" sz="2000" dirty="0"/>
              <a:t> sono disponibili </a:t>
            </a:r>
          </a:p>
          <a:p>
            <a:pPr marL="342900" indent="-342900" algn="just">
              <a:buFont typeface="+mj-lt"/>
              <a:buAutoNum type="arabicPeriod"/>
            </a:pPr>
            <a:endParaRPr lang="it-IT" sz="2000" dirty="0"/>
          </a:p>
          <a:p>
            <a:pPr marL="342900" indent="-342900" algn="just">
              <a:buFont typeface="+mj-lt"/>
              <a:buAutoNum type="arabicPeriod"/>
            </a:pPr>
            <a:r>
              <a:rPr lang="it-IT" sz="2000" b="1" dirty="0"/>
              <a:t>APPROPRIATENESS</a:t>
            </a:r>
            <a:r>
              <a:rPr lang="it-IT" sz="2000" dirty="0"/>
              <a:t> qual è la qualità degli </a:t>
            </a:r>
            <a:r>
              <a:rPr lang="it-IT" sz="2000" u="sng" dirty="0" err="1"/>
              <a:t>upstream</a:t>
            </a:r>
            <a:r>
              <a:rPr lang="it-IT" sz="2000" u="sng" dirty="0"/>
              <a:t> </a:t>
            </a:r>
            <a:r>
              <a:rPr lang="it-IT" sz="2000" u="sng" dirty="0" err="1"/>
              <a:t>datasets</a:t>
            </a:r>
            <a:r>
              <a:rPr lang="it-IT" sz="2000" dirty="0"/>
              <a:t> utilizzati per generare i Challenge </a:t>
            </a:r>
            <a:r>
              <a:rPr lang="it-IT" sz="2000" dirty="0" err="1"/>
              <a:t>Targeted</a:t>
            </a:r>
            <a:r>
              <a:rPr lang="it-IT" sz="2000" dirty="0"/>
              <a:t> </a:t>
            </a:r>
            <a:r>
              <a:rPr lang="it-IT" sz="2000" dirty="0" err="1"/>
              <a:t>Products</a:t>
            </a:r>
            <a:r>
              <a:rPr lang="it-IT" sz="2000" dirty="0"/>
              <a:t> </a:t>
            </a:r>
          </a:p>
        </p:txBody>
      </p:sp>
      <p:sp>
        <p:nvSpPr>
          <p:cNvPr id="10" name="Rectangle 9"/>
          <p:cNvSpPr/>
          <p:nvPr/>
        </p:nvSpPr>
        <p:spPr>
          <a:xfrm>
            <a:off x="470264" y="3260680"/>
            <a:ext cx="8213955" cy="1631216"/>
          </a:xfrm>
          <a:prstGeom prst="rect">
            <a:avLst/>
          </a:prstGeom>
        </p:spPr>
        <p:txBody>
          <a:bodyPr wrap="square">
            <a:spAutoFit/>
          </a:bodyPr>
          <a:lstStyle/>
          <a:p>
            <a:r>
              <a:rPr lang="en-US" sz="2000" dirty="0">
                <a:latin typeface="Calibri" charset="0"/>
              </a:rPr>
              <a:t>La </a:t>
            </a:r>
            <a:r>
              <a:rPr lang="en-US" sz="2000" dirty="0" err="1">
                <a:latin typeface="Calibri" charset="0"/>
              </a:rPr>
              <a:t>metodologia</a:t>
            </a:r>
            <a:r>
              <a:rPr lang="en-US" sz="2000" dirty="0">
                <a:latin typeface="Calibri" charset="0"/>
              </a:rPr>
              <a:t> di </a:t>
            </a:r>
            <a:r>
              <a:rPr lang="en-US" sz="2000" dirty="0" err="1">
                <a:latin typeface="Calibri" charset="0"/>
              </a:rPr>
              <a:t>basa</a:t>
            </a:r>
            <a:r>
              <a:rPr lang="en-US" sz="2000" dirty="0">
                <a:latin typeface="Calibri" charset="0"/>
              </a:rPr>
              <a:t> </a:t>
            </a:r>
            <a:r>
              <a:rPr lang="en-US" sz="2000" dirty="0" err="1">
                <a:latin typeface="Calibri" charset="0"/>
              </a:rPr>
              <a:t>su</a:t>
            </a:r>
            <a:r>
              <a:rPr lang="en-US" sz="2000" dirty="0">
                <a:latin typeface="Calibri" charset="0"/>
              </a:rPr>
              <a:t> la :</a:t>
            </a:r>
          </a:p>
          <a:p>
            <a:pPr marL="342900" indent="-342900">
              <a:buFont typeface="+mj-lt"/>
              <a:buAutoNum type="arabicPeriod"/>
            </a:pPr>
            <a:r>
              <a:rPr lang="en-US" sz="2000" b="1" dirty="0">
                <a:latin typeface="Calibri" charset="0"/>
              </a:rPr>
              <a:t>input datasets </a:t>
            </a:r>
            <a:r>
              <a:rPr lang="en-US" sz="2000" dirty="0">
                <a:latin typeface="Calibri" charset="0"/>
              </a:rPr>
              <a:t>e </a:t>
            </a:r>
            <a:r>
              <a:rPr lang="en-US" sz="2000" b="1" dirty="0">
                <a:latin typeface="Calibri" charset="0"/>
              </a:rPr>
              <a:t>availability indicators</a:t>
            </a:r>
            <a:endParaRPr lang="en-US" sz="2000" dirty="0">
              <a:latin typeface="Calibri" charset="0"/>
            </a:endParaRPr>
          </a:p>
          <a:p>
            <a:pPr marL="342900" indent="-342900">
              <a:buFont typeface="+mj-lt"/>
              <a:buAutoNum type="arabicPeriod"/>
            </a:pPr>
            <a:r>
              <a:rPr lang="en-US" sz="2000" b="1" dirty="0">
                <a:latin typeface="Calibri" charset="0"/>
              </a:rPr>
              <a:t>Data Product Specification (DPS) </a:t>
            </a:r>
          </a:p>
          <a:p>
            <a:pPr marL="342900" indent="-342900">
              <a:buFont typeface="+mj-lt"/>
              <a:buAutoNum type="arabicPeriod"/>
            </a:pPr>
            <a:r>
              <a:rPr lang="en-US" sz="2000" b="1" dirty="0">
                <a:latin typeface="Calibri" charset="0"/>
              </a:rPr>
              <a:t>Targeted Data Product (TDP) </a:t>
            </a:r>
            <a:r>
              <a:rPr lang="en-US" sz="2000" dirty="0">
                <a:latin typeface="Calibri" charset="0"/>
              </a:rPr>
              <a:t>description</a:t>
            </a:r>
          </a:p>
          <a:p>
            <a:pPr marL="342900" indent="-342900">
              <a:buFont typeface="+mj-lt"/>
              <a:buAutoNum type="arabicPeriod"/>
            </a:pPr>
            <a:r>
              <a:rPr lang="en-US" sz="2000" b="1" dirty="0">
                <a:latin typeface="Calibri" charset="0"/>
              </a:rPr>
              <a:t>Upstream Data (UD) </a:t>
            </a:r>
            <a:r>
              <a:rPr lang="en-US" sz="2000" dirty="0">
                <a:latin typeface="Calibri" charset="0"/>
              </a:rPr>
              <a:t>description</a:t>
            </a:r>
            <a:endParaRPr lang="en-US" sz="2000" dirty="0">
              <a:effectLst/>
            </a:endParaRPr>
          </a:p>
        </p:txBody>
      </p:sp>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614951" y="5045784"/>
            <a:ext cx="4355465" cy="1565910"/>
          </a:xfrm>
          <a:prstGeom prst="rect">
            <a:avLst/>
          </a:prstGeom>
        </p:spPr>
      </p:pic>
      <p:pic>
        <p:nvPicPr>
          <p:cNvPr id="14" name="Picture 6" descr="http://www.emodnet-mediterranean.eu/wp-content/uploads/2017/09/monitoring_assessment2-239x3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373717"/>
            <a:ext cx="2541563" cy="319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60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796191-EE6F-1F49-BB68-E0903B5A6CDC}"/>
              </a:ext>
            </a:extLst>
          </p:cNvPr>
          <p:cNvSpPr>
            <a:spLocks noGrp="1"/>
          </p:cNvSpPr>
          <p:nvPr>
            <p:ph type="title"/>
          </p:nvPr>
        </p:nvSpPr>
        <p:spPr>
          <a:xfrm>
            <a:off x="1979712" y="332656"/>
            <a:ext cx="5472608" cy="576064"/>
          </a:xfrm>
        </p:spPr>
        <p:txBody>
          <a:bodyPr/>
          <a:lstStyle/>
          <a:p>
            <a:r>
              <a:rPr lang="en-US" dirty="0"/>
              <a:t>Challenge 3</a:t>
            </a:r>
          </a:p>
        </p:txBody>
      </p:sp>
      <p:pic>
        <p:nvPicPr>
          <p:cNvPr id="7" name="Picture 6">
            <a:extLst>
              <a:ext uri="{FF2B5EF4-FFF2-40B4-BE49-F238E27FC236}">
                <a16:creationId xmlns:a16="http://schemas.microsoft.com/office/drawing/2014/main" id="{4F8DBC36-2626-BE4C-A0AF-31D9E4203004}"/>
              </a:ext>
            </a:extLst>
          </p:cNvPr>
          <p:cNvPicPr>
            <a:picLocks noChangeAspect="1"/>
          </p:cNvPicPr>
          <p:nvPr/>
        </p:nvPicPr>
        <p:blipFill rotWithShape="1">
          <a:blip r:embed="rId2">
            <a:extLst>
              <a:ext uri="{28A0092B-C50C-407E-A947-70E740481C1C}">
                <a14:useLocalDpi xmlns:a14="http://schemas.microsoft.com/office/drawing/2010/main" val="0"/>
              </a:ext>
            </a:extLst>
          </a:blip>
          <a:srcRect r="3333" b="10064"/>
          <a:stretch/>
        </p:blipFill>
        <p:spPr>
          <a:xfrm>
            <a:off x="7045053" y="46364"/>
            <a:ext cx="2088231" cy="2376264"/>
          </a:xfrm>
          <a:prstGeom prst="rect">
            <a:avLst/>
          </a:prstGeom>
        </p:spPr>
      </p:pic>
      <p:pic>
        <p:nvPicPr>
          <p:cNvPr id="8" name="Picture 7">
            <a:extLst>
              <a:ext uri="{FF2B5EF4-FFF2-40B4-BE49-F238E27FC236}">
                <a16:creationId xmlns:a16="http://schemas.microsoft.com/office/drawing/2014/main" id="{91D09A52-44D6-AC46-A52F-82DC32117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45" y="1933783"/>
            <a:ext cx="6026070" cy="4519553"/>
          </a:xfrm>
          <a:prstGeom prst="rect">
            <a:avLst/>
          </a:prstGeom>
        </p:spPr>
      </p:pic>
      <p:sp>
        <p:nvSpPr>
          <p:cNvPr id="9" name="TextBox 8">
            <a:extLst>
              <a:ext uri="{FF2B5EF4-FFF2-40B4-BE49-F238E27FC236}">
                <a16:creationId xmlns:a16="http://schemas.microsoft.com/office/drawing/2014/main" id="{D4383C19-90A9-0D47-933E-3A958C79299E}"/>
              </a:ext>
            </a:extLst>
          </p:cNvPr>
          <p:cNvSpPr txBox="1"/>
          <p:nvPr/>
        </p:nvSpPr>
        <p:spPr>
          <a:xfrm>
            <a:off x="251519" y="1052736"/>
            <a:ext cx="6768753" cy="1015663"/>
          </a:xfrm>
          <a:prstGeom prst="rect">
            <a:avLst/>
          </a:prstGeom>
          <a:noFill/>
        </p:spPr>
        <p:txBody>
          <a:bodyPr wrap="square" rtlCol="0">
            <a:spAutoFit/>
          </a:bodyPr>
          <a:lstStyle/>
          <a:p>
            <a:pPr algn="just"/>
            <a:r>
              <a:rPr lang="en-US" sz="2000" dirty="0" err="1"/>
              <a:t>Obiettivo</a:t>
            </a:r>
            <a:r>
              <a:rPr lang="en-US" sz="2000" dirty="0"/>
              <a:t>: </a:t>
            </a:r>
            <a:r>
              <a:rPr lang="en-US" sz="2000" dirty="0" err="1"/>
              <a:t>fornire</a:t>
            </a:r>
            <a:r>
              <a:rPr lang="en-US" sz="2000" dirty="0"/>
              <a:t> </a:t>
            </a:r>
            <a:r>
              <a:rPr lang="en-US" sz="2000" dirty="0" err="1"/>
              <a:t>rapidamente</a:t>
            </a:r>
            <a:r>
              <a:rPr lang="en-US" sz="2000" dirty="0"/>
              <a:t> </a:t>
            </a:r>
            <a:r>
              <a:rPr lang="en-US" sz="2000" dirty="0" err="1"/>
              <a:t>informazioni</a:t>
            </a:r>
            <a:r>
              <a:rPr lang="en-US" sz="2000" dirty="0"/>
              <a:t> </a:t>
            </a:r>
            <a:r>
              <a:rPr lang="en-US" sz="2000" dirty="0" err="1"/>
              <a:t>sulla</a:t>
            </a:r>
            <a:r>
              <a:rPr lang="en-US" sz="2000" dirty="0"/>
              <a:t> </a:t>
            </a:r>
            <a:r>
              <a:rPr lang="en-US" sz="2000" dirty="0" err="1"/>
              <a:t>dispersione</a:t>
            </a:r>
            <a:r>
              <a:rPr lang="en-US" sz="2000" dirty="0"/>
              <a:t> </a:t>
            </a:r>
            <a:r>
              <a:rPr lang="it-IT" sz="2000" dirty="0"/>
              <a:t>di oli combustibili in mare e il loro possibile impatto sulla ambiente e le attività antropiche</a:t>
            </a:r>
            <a:r>
              <a:rPr lang="en-US" sz="2000" dirty="0"/>
              <a:t> </a:t>
            </a:r>
          </a:p>
        </p:txBody>
      </p:sp>
      <p:sp>
        <p:nvSpPr>
          <p:cNvPr id="10" name="TextBox 9">
            <a:extLst>
              <a:ext uri="{FF2B5EF4-FFF2-40B4-BE49-F238E27FC236}">
                <a16:creationId xmlns:a16="http://schemas.microsoft.com/office/drawing/2014/main" id="{1E1A5665-B1B1-B84E-9A4C-223E42F00E05}"/>
              </a:ext>
            </a:extLst>
          </p:cNvPr>
          <p:cNvSpPr txBox="1"/>
          <p:nvPr/>
        </p:nvSpPr>
        <p:spPr>
          <a:xfrm>
            <a:off x="6504915" y="2687588"/>
            <a:ext cx="2718125" cy="2554545"/>
          </a:xfrm>
          <a:prstGeom prst="rect">
            <a:avLst/>
          </a:prstGeom>
          <a:noFill/>
        </p:spPr>
        <p:txBody>
          <a:bodyPr wrap="square" rtlCol="0">
            <a:spAutoFit/>
          </a:bodyPr>
          <a:lstStyle/>
          <a:p>
            <a:r>
              <a:rPr lang="en-US" sz="2000" dirty="0"/>
              <a:t>Il </a:t>
            </a:r>
            <a:r>
              <a:rPr lang="en-US" sz="2000" dirty="0" err="1"/>
              <a:t>rilascio</a:t>
            </a:r>
            <a:r>
              <a:rPr lang="en-US" sz="2000" dirty="0"/>
              <a:t> del </a:t>
            </a:r>
            <a:r>
              <a:rPr lang="en-US" sz="2000" dirty="0" err="1"/>
              <a:t>bollettino</a:t>
            </a:r>
            <a:r>
              <a:rPr lang="en-US" sz="2000" dirty="0"/>
              <a:t> </a:t>
            </a:r>
            <a:r>
              <a:rPr lang="en-US" sz="2000" dirty="0" err="1"/>
              <a:t>deve</a:t>
            </a:r>
            <a:r>
              <a:rPr lang="en-US" sz="2000" dirty="0"/>
              <a:t> </a:t>
            </a:r>
            <a:r>
              <a:rPr lang="en-US" sz="2000" dirty="0" err="1"/>
              <a:t>essere</a:t>
            </a:r>
            <a:r>
              <a:rPr lang="en-US" sz="2000" dirty="0"/>
              <a:t> </a:t>
            </a:r>
            <a:r>
              <a:rPr lang="en-US" sz="2000" dirty="0" err="1"/>
              <a:t>effettuato</a:t>
            </a:r>
            <a:r>
              <a:rPr lang="en-US" sz="2000" dirty="0"/>
              <a:t> </a:t>
            </a:r>
            <a:r>
              <a:rPr lang="en-US" sz="2000" dirty="0" err="1"/>
              <a:t>entro</a:t>
            </a:r>
            <a:r>
              <a:rPr lang="en-US" sz="2000" dirty="0"/>
              <a:t> le 24 </a:t>
            </a:r>
            <a:r>
              <a:rPr lang="en-US" sz="2000" dirty="0" err="1"/>
              <a:t>ora</a:t>
            </a:r>
            <a:r>
              <a:rPr lang="en-US" sz="2000" dirty="0"/>
              <a:t> </a:t>
            </a:r>
            <a:r>
              <a:rPr lang="en-US" sz="2000" dirty="0" err="1"/>
              <a:t>dalla</a:t>
            </a:r>
            <a:r>
              <a:rPr lang="en-US" sz="2000" dirty="0"/>
              <a:t> </a:t>
            </a:r>
            <a:r>
              <a:rPr lang="en-US" sz="2000" dirty="0" err="1"/>
              <a:t>comunicazione</a:t>
            </a:r>
            <a:r>
              <a:rPr lang="en-US" sz="2000" dirty="0"/>
              <a:t> </a:t>
            </a:r>
            <a:r>
              <a:rPr lang="en-US" sz="2000" dirty="0" err="1"/>
              <a:t>dell’incidente</a:t>
            </a:r>
            <a:r>
              <a:rPr lang="en-US" sz="2000" dirty="0"/>
              <a:t> e </a:t>
            </a:r>
            <a:r>
              <a:rPr lang="en-US" sz="2000" dirty="0" err="1"/>
              <a:t>fornire</a:t>
            </a:r>
            <a:r>
              <a:rPr lang="en-US" sz="2000" dirty="0"/>
              <a:t> aggiornamenti </a:t>
            </a:r>
            <a:r>
              <a:rPr lang="en-US" sz="2000" dirty="0" err="1"/>
              <a:t>giornalieri</a:t>
            </a:r>
            <a:r>
              <a:rPr lang="en-US" sz="2000" dirty="0"/>
              <a:t> per </a:t>
            </a:r>
            <a:r>
              <a:rPr lang="en-US" sz="2000" dirty="0" err="1"/>
              <a:t>i</a:t>
            </a:r>
            <a:r>
              <a:rPr lang="en-US" sz="2000" dirty="0"/>
              <a:t> 5 </a:t>
            </a:r>
            <a:r>
              <a:rPr lang="en-US" sz="2000" dirty="0" err="1"/>
              <a:t>giorni</a:t>
            </a:r>
            <a:r>
              <a:rPr lang="en-US" sz="2000" dirty="0"/>
              <a:t> </a:t>
            </a:r>
            <a:r>
              <a:rPr lang="en-US" sz="2000" dirty="0" err="1"/>
              <a:t>successivi</a:t>
            </a:r>
            <a:r>
              <a:rPr lang="en-US" sz="2000" dirty="0"/>
              <a:t> </a:t>
            </a:r>
          </a:p>
        </p:txBody>
      </p:sp>
      <p:sp>
        <p:nvSpPr>
          <p:cNvPr id="11" name="Rectangle 10">
            <a:extLst>
              <a:ext uri="{FF2B5EF4-FFF2-40B4-BE49-F238E27FC236}">
                <a16:creationId xmlns:a16="http://schemas.microsoft.com/office/drawing/2014/main" id="{18E86B77-AFAE-634B-B015-7DA4ABB76BC7}"/>
              </a:ext>
            </a:extLst>
          </p:cNvPr>
          <p:cNvSpPr/>
          <p:nvPr/>
        </p:nvSpPr>
        <p:spPr>
          <a:xfrm>
            <a:off x="6550085" y="5315724"/>
            <a:ext cx="2627784" cy="1569660"/>
          </a:xfrm>
          <a:prstGeom prst="rect">
            <a:avLst/>
          </a:prstGeom>
          <a:ln w="25400">
            <a:solidFill>
              <a:srgbClr val="0070C0"/>
            </a:solidFill>
          </a:ln>
        </p:spPr>
        <p:txBody>
          <a:bodyPr wrap="square">
            <a:spAutoFit/>
          </a:bodyPr>
          <a:lstStyle/>
          <a:p>
            <a:r>
              <a:rPr lang="en-US" sz="1200" dirty="0"/>
              <a:t>INPUT  DATA</a:t>
            </a:r>
          </a:p>
          <a:p>
            <a:r>
              <a:rPr lang="en-US" sz="1200" dirty="0"/>
              <a:t>Oil platform position (</a:t>
            </a:r>
            <a:r>
              <a:rPr lang="en-US" sz="1200" dirty="0" err="1"/>
              <a:t>lat</a:t>
            </a:r>
            <a:r>
              <a:rPr lang="en-US" sz="1200" dirty="0"/>
              <a:t>, </a:t>
            </a:r>
            <a:r>
              <a:rPr lang="en-US" sz="1200" dirty="0" err="1"/>
              <a:t>lon</a:t>
            </a:r>
            <a:r>
              <a:rPr lang="en-US" sz="1200" dirty="0"/>
              <a:t>)</a:t>
            </a:r>
          </a:p>
          <a:p>
            <a:r>
              <a:rPr lang="en-US" sz="1200" dirty="0"/>
              <a:t>Date and time of the leak</a:t>
            </a:r>
          </a:p>
          <a:p>
            <a:r>
              <a:rPr lang="en-US" sz="1200" dirty="0"/>
              <a:t>Depth of the leak</a:t>
            </a:r>
          </a:p>
          <a:p>
            <a:r>
              <a:rPr lang="en-US" sz="1200" dirty="0"/>
              <a:t>Type of oil (API or oil type name)</a:t>
            </a:r>
          </a:p>
          <a:p>
            <a:r>
              <a:rPr lang="en-US" sz="1200" dirty="0"/>
              <a:t>Rate of leakage or tot oil leaked</a:t>
            </a:r>
          </a:p>
          <a:p>
            <a:r>
              <a:rPr lang="en-US" sz="1200" dirty="0"/>
              <a:t>Duration of leakage</a:t>
            </a:r>
          </a:p>
          <a:p>
            <a:r>
              <a:rPr lang="en-US" sz="1200" dirty="0"/>
              <a:t>Forecast simulation length</a:t>
            </a:r>
          </a:p>
        </p:txBody>
      </p:sp>
    </p:spTree>
    <p:extLst>
      <p:ext uri="{BB962C8B-B14F-4D97-AF65-F5344CB8AC3E}">
        <p14:creationId xmlns:p14="http://schemas.microsoft.com/office/powerpoint/2010/main" val="757961649"/>
      </p:ext>
    </p:extLst>
  </p:cSld>
  <p:clrMapOvr>
    <a:masterClrMapping/>
  </p:clrMapOvr>
</p:sld>
</file>

<file path=ppt/theme/theme1.xml><?xml version="1.0" encoding="utf-8"?>
<a:theme xmlns:a="http://schemas.openxmlformats.org/drawingml/2006/main" name="Presentation1">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zione standard1" id="{6F8E23CF-EC63-4559-8DD3-391B95FDF679}" vid="{60F74EE5-E6D3-4C43-8714-02C2C223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EMODnet_general_PPT_template</Template>
  <TotalTime>1128</TotalTime>
  <Words>2037</Words>
  <Application>Microsoft Macintosh PowerPoint</Application>
  <PresentationFormat>On-screen Show (4:3)</PresentationFormat>
  <Paragraphs>251</Paragraphs>
  <Slides>19</Slides>
  <Notes>7</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Alte DIN 1451 Mittelschrift gepraegt</vt:lpstr>
      <vt:lpstr>Baveuse</vt:lpstr>
      <vt:lpstr>DIN Next LT Pro</vt:lpstr>
      <vt:lpstr>ＭＳ Ｐゴシック</vt:lpstr>
      <vt:lpstr>Open Sans</vt:lpstr>
      <vt:lpstr>Yu Gothic</vt:lpstr>
      <vt:lpstr>Arial</vt:lpstr>
      <vt:lpstr>Calibri</vt:lpstr>
      <vt:lpstr>Helvetica</vt:lpstr>
      <vt:lpstr>Times</vt:lpstr>
      <vt:lpstr>Times New Roman</vt:lpstr>
      <vt:lpstr>Wingdings</vt:lpstr>
      <vt:lpstr>Presentation1</vt:lpstr>
      <vt:lpstr>Adeguatezza del sistema EMODnet alla creazione di prodotti e applicazioni per la società</vt:lpstr>
      <vt:lpstr>Introduzione</vt:lpstr>
      <vt:lpstr>EMODnet Sea Basin Checkpoints</vt:lpstr>
      <vt:lpstr>EMODnet Sea Basin Checkpoints</vt:lpstr>
      <vt:lpstr>Obiettivi</vt:lpstr>
      <vt:lpstr>Come ottimizzare il sistema di monitoraggio?</vt:lpstr>
      <vt:lpstr>Challenges e Targeted Products</vt:lpstr>
      <vt:lpstr>Indicatori</vt:lpstr>
      <vt:lpstr>Challenge 3</vt:lpstr>
      <vt:lpstr>Input data </vt:lpstr>
      <vt:lpstr>PowerPoint Presentation</vt:lpstr>
      <vt:lpstr>PowerPoint Presentation</vt:lpstr>
      <vt:lpstr>Valutazione dell’impatto</vt:lpstr>
      <vt:lpstr>Valutazione dell’impatto</vt:lpstr>
      <vt:lpstr>Valutazione dell’impatto</vt:lpstr>
      <vt:lpstr>Valutazione dell’impatto</vt:lpstr>
      <vt:lpstr>Valutazione degli esperti sul prodotto</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c:title>
  <dc:creator>Alessandra</dc:creator>
  <cp:lastModifiedBy>Microsoft Office User</cp:lastModifiedBy>
  <cp:revision>54</cp:revision>
  <dcterms:created xsi:type="dcterms:W3CDTF">2018-05-29T09:54:46Z</dcterms:created>
  <dcterms:modified xsi:type="dcterms:W3CDTF">2018-06-08T07:39:25Z</dcterms:modified>
</cp:coreProperties>
</file>