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1" r:id="rId2"/>
    <p:sldId id="274" r:id="rId3"/>
    <p:sldId id="271" r:id="rId4"/>
    <p:sldId id="272" r:id="rId5"/>
    <p:sldId id="273" r:id="rId6"/>
    <p:sldId id="275" r:id="rId7"/>
    <p:sldId id="268" r:id="rId8"/>
    <p:sldId id="278" r:id="rId9"/>
    <p:sldId id="277" r:id="rId10"/>
    <p:sldId id="27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C38"/>
    <a:srgbClr val="2872AF"/>
    <a:srgbClr val="0E71B4"/>
    <a:srgbClr val="F7B034"/>
    <a:srgbClr val="109EFF"/>
    <a:srgbClr val="2D4E77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69" autoAdjust="0"/>
    <p:restoredTop sz="86418"/>
  </p:normalViewPr>
  <p:slideViewPr>
    <p:cSldViewPr>
      <p:cViewPr varScale="1">
        <p:scale>
          <a:sx n="47" d="100"/>
          <a:sy n="47" d="100"/>
        </p:scale>
        <p:origin x="10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564904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3506180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4941168"/>
            <a:ext cx="1295292" cy="751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6372200" y="4936232"/>
            <a:ext cx="45719" cy="756084"/>
          </a:xfrm>
          <a:prstGeom prst="rect">
            <a:avLst/>
          </a:prstGeom>
          <a:solidFill>
            <a:srgbClr val="F7B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ffectLst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90779" y="4936232"/>
            <a:ext cx="2257685" cy="756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Affiliation, Email 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917848" y="6237312"/>
            <a:ext cx="8226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European Marine Observation and Data Network (</a:t>
            </a:r>
            <a:r>
              <a:rPr lang="en-GB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EMODnet</a:t>
            </a:r>
            <a: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financed by the European Union under Regulation (EU) No 508/2014 of the European Parliament and of the Council of 15 May 2014 on the European Maritime and Fisheries Fund.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20507"/>
            <a:ext cx="666328" cy="4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979712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1979712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4864"/>
            <a:ext cx="8229600" cy="3692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1979712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1979712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1979712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3563520" y="4581128"/>
            <a:ext cx="198615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500" b="0" i="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www.emodnet.eu</a:t>
            </a:r>
            <a:endParaRPr lang="en-GB" sz="1500" b="0" i="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3887923" y="4293096"/>
            <a:ext cx="12961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500" b="0" i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GB" sz="1500" b="0" i="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EMODnet</a:t>
            </a:r>
            <a:endParaRPr lang="en-GB" sz="1500" b="0" i="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432359" y="5203082"/>
            <a:ext cx="4248472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500" b="0" i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gateway to marine data in Europe</a:t>
            </a:r>
            <a:endParaRPr lang="en-GB" sz="1500" b="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76" y="1659624"/>
            <a:ext cx="2000494" cy="2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814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B4EA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14300" y="6281420"/>
            <a:ext cx="8900418" cy="0"/>
          </a:xfrm>
          <a:prstGeom prst="line">
            <a:avLst/>
          </a:prstGeom>
          <a:ln>
            <a:solidFill>
              <a:srgbClr val="1B4EA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755534"/>
            <a:ext cx="9144000" cy="0"/>
          </a:xfrm>
          <a:prstGeom prst="line">
            <a:avLst/>
          </a:prstGeom>
          <a:ln w="50800">
            <a:solidFill>
              <a:srgbClr val="1B4EA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6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  <p:sldLayoutId id="2147483711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5.png"/><Relationship Id="rId3" Type="http://schemas.openxmlformats.org/officeDocument/2006/relationships/image" Target="../media/image29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4.png"/><Relationship Id="rId2" Type="http://schemas.openxmlformats.org/officeDocument/2006/relationships/image" Target="../media/image28.png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33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jpeg"/><Relationship Id="rId12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424936" cy="1656184"/>
          </a:xfrm>
        </p:spPr>
        <p:txBody>
          <a:bodyPr>
            <a:normAutofit/>
          </a:bodyPr>
          <a:lstStyle/>
          <a:p>
            <a:r>
              <a:rPr lang="en-GB" dirty="0" err="1" smtClean="0"/>
              <a:t>EMODnet</a:t>
            </a:r>
            <a:r>
              <a:rPr lang="en-GB" dirty="0" smtClean="0"/>
              <a:t> ingestion: brokering of NRT hydrology data for integration in </a:t>
            </a:r>
            <a:r>
              <a:rPr lang="en-GB" dirty="0" err="1" smtClean="0"/>
              <a:t>EMODnet</a:t>
            </a:r>
            <a:r>
              <a:rPr lang="en-GB" dirty="0" smtClean="0"/>
              <a:t> physics portal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2339752" y="4653136"/>
            <a:ext cx="3959588" cy="1512168"/>
          </a:xfrm>
        </p:spPr>
        <p:txBody>
          <a:bodyPr>
            <a:normAutofit/>
          </a:bodyPr>
          <a:lstStyle/>
          <a:p>
            <a:r>
              <a:rPr lang="en-GB" dirty="0" smtClean="0"/>
              <a:t>Enrico Boldrini</a:t>
            </a:r>
          </a:p>
          <a:p>
            <a:r>
              <a:rPr lang="en-GB" dirty="0" smtClean="0"/>
              <a:t>Paolo </a:t>
            </a:r>
            <a:r>
              <a:rPr lang="en-GB" dirty="0" err="1" smtClean="0"/>
              <a:t>Mazzetti</a:t>
            </a:r>
            <a:endParaRPr lang="en-GB" dirty="0" smtClean="0"/>
          </a:p>
          <a:p>
            <a:r>
              <a:rPr lang="en-GB" dirty="0" smtClean="0"/>
              <a:t>Stefano </a:t>
            </a:r>
            <a:r>
              <a:rPr lang="en-GB" dirty="0" err="1" smtClean="0"/>
              <a:t>Nativi</a:t>
            </a:r>
            <a:endParaRPr lang="en-GB" dirty="0"/>
          </a:p>
          <a:p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6588224" y="4653136"/>
            <a:ext cx="2376264" cy="1656184"/>
          </a:xfrm>
        </p:spPr>
        <p:txBody>
          <a:bodyPr>
            <a:normAutofit/>
          </a:bodyPr>
          <a:lstStyle/>
          <a:p>
            <a:r>
              <a:rPr lang="en-GB" dirty="0" smtClean="0"/>
              <a:t>National Research Council of Italy, Institute on Atmospheric Pollution Research</a:t>
            </a:r>
          </a:p>
          <a:p>
            <a:r>
              <a:rPr lang="en-GB" dirty="0" smtClean="0"/>
              <a:t>CNR-IIA</a:t>
            </a:r>
          </a:p>
          <a:p>
            <a:r>
              <a:rPr lang="en-GB" dirty="0" smtClean="0"/>
              <a:t>enrico.boldrini@cnr.it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35" y="4759441"/>
            <a:ext cx="2104285" cy="6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Tests</a:t>
            </a:r>
            <a:r>
              <a:rPr lang="it-IT" dirty="0" smtClean="0"/>
              <a:t> with 52 </a:t>
            </a:r>
            <a:r>
              <a:rPr lang="it-IT" dirty="0"/>
              <a:t>N</a:t>
            </a:r>
            <a:r>
              <a:rPr lang="it-IT" dirty="0" smtClean="0"/>
              <a:t>orth SOS clients (</a:t>
            </a:r>
            <a:r>
              <a:rPr lang="it-IT" b="1" dirty="0" err="1" smtClean="0"/>
              <a:t>done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SWE client</a:t>
            </a:r>
          </a:p>
          <a:p>
            <a:pPr lvl="1"/>
            <a:r>
              <a:rPr lang="it-IT" dirty="0" err="1" smtClean="0"/>
              <a:t>Helgoland</a:t>
            </a:r>
            <a:endParaRPr lang="it-IT" dirty="0" smtClean="0"/>
          </a:p>
          <a:p>
            <a:r>
              <a:rPr lang="it-IT" dirty="0" err="1" smtClean="0"/>
              <a:t>Tests</a:t>
            </a:r>
            <a:r>
              <a:rPr lang="it-IT" dirty="0" smtClean="0"/>
              <a:t> and </a:t>
            </a:r>
            <a:r>
              <a:rPr lang="it-IT" dirty="0" err="1" smtClean="0"/>
              <a:t>integration</a:t>
            </a:r>
            <a:r>
              <a:rPr lang="it-IT" dirty="0" smtClean="0"/>
              <a:t> in </a:t>
            </a:r>
            <a:r>
              <a:rPr lang="it-IT" dirty="0" err="1" smtClean="0"/>
              <a:t>EMODnet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 smtClean="0"/>
          </a:p>
          <a:p>
            <a:r>
              <a:rPr lang="it-IT" dirty="0" err="1" smtClean="0"/>
              <a:t>Tests</a:t>
            </a:r>
            <a:r>
              <a:rPr lang="it-IT" dirty="0" smtClean="0"/>
              <a:t> with </a:t>
            </a:r>
            <a:r>
              <a:rPr lang="it-IT" dirty="0" err="1" smtClean="0"/>
              <a:t>additional</a:t>
            </a:r>
            <a:r>
              <a:rPr lang="it-IT" dirty="0" smtClean="0"/>
              <a:t> NRT marine </a:t>
            </a:r>
            <a:r>
              <a:rPr lang="it-IT" dirty="0" err="1" smtClean="0"/>
              <a:t>sources</a:t>
            </a:r>
            <a:endParaRPr lang="it-IT" dirty="0" smtClean="0"/>
          </a:p>
          <a:p>
            <a:pPr lvl="1"/>
            <a:r>
              <a:rPr lang="it-IT" dirty="0" smtClean="0"/>
              <a:t>Publishing </a:t>
            </a:r>
            <a:r>
              <a:rPr lang="it-IT" dirty="0" smtClean="0"/>
              <a:t>CUAHSI WOF </a:t>
            </a:r>
            <a:r>
              <a:rPr lang="it-IT" dirty="0" err="1" smtClean="0"/>
              <a:t>services</a:t>
            </a:r>
            <a:endParaRPr lang="it-IT" dirty="0" smtClean="0"/>
          </a:p>
          <a:p>
            <a:pPr lvl="1"/>
            <a:r>
              <a:rPr lang="it-IT" dirty="0" smtClean="0"/>
              <a:t>Publishing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protocols</a:t>
            </a:r>
            <a:r>
              <a:rPr lang="it-IT" dirty="0" smtClean="0"/>
              <a:t> (e.g. OGC SOS, THREDDS/</a:t>
            </a:r>
            <a:r>
              <a:rPr lang="it-IT" dirty="0" err="1" smtClean="0"/>
              <a:t>OPeNDAP</a:t>
            </a:r>
            <a:r>
              <a:rPr lang="it-IT" dirty="0" smtClean="0"/>
              <a:t>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56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0" y="1447800"/>
            <a:ext cx="9664700" cy="2451100"/>
            <a:chOff x="0" y="1308100"/>
            <a:chExt cx="9664700" cy="2610971"/>
          </a:xfrm>
        </p:grpSpPr>
        <p:pic>
          <p:nvPicPr>
            <p:cNvPr id="15376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208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2800" y="14732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13208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7375" y="13081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Rectangle 66"/>
          <p:cNvSpPr/>
          <p:nvPr/>
        </p:nvSpPr>
        <p:spPr>
          <a:xfrm>
            <a:off x="2921000" y="4025900"/>
            <a:ext cx="2921000" cy="1574800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68144" y="4014333"/>
            <a:ext cx="3581400" cy="15748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215900" y="4025900"/>
            <a:ext cx="3136900" cy="1574800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383" name="Picture 23" descr="https://cdn4.iconfinder.com/data/icons/SOPHISTIQUE/web_design/png/400/dedicated_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3619500"/>
            <a:ext cx="1597025" cy="15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Hydrology sensor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50989" y="5179290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NHS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4417289" y="5230090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NHS</a:t>
            </a:r>
            <a:endParaRPr lang="it-IT" dirty="0"/>
          </a:p>
        </p:txBody>
      </p:sp>
      <p:sp>
        <p:nvSpPr>
          <p:cNvPr id="33" name="TextBox 32"/>
          <p:cNvSpPr txBox="1"/>
          <p:nvPr/>
        </p:nvSpPr>
        <p:spPr>
          <a:xfrm>
            <a:off x="1635989" y="5217390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NHS</a:t>
            </a:r>
            <a:endParaRPr lang="it-IT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33582" y="4508500"/>
            <a:ext cx="690418" cy="184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60400" y="4452851"/>
            <a:ext cx="166255" cy="1662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863" y="4818063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5" name="Picture 25" descr="http://icons.iconarchive.com/icons/kyo-tux/phuzion/256/Misc-Databas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448175"/>
            <a:ext cx="530225" cy="5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-12700" y="4114800"/>
            <a:ext cx="14727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CUAHSI HIS/WML</a:t>
            </a:r>
            <a:endParaRPr lang="it-IT" sz="1400" dirty="0"/>
          </a:p>
        </p:txBody>
      </p:sp>
      <p:pic>
        <p:nvPicPr>
          <p:cNvPr id="15381" name="Picture 21" descr="Db Server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1775" y="3940175"/>
            <a:ext cx="1317625" cy="13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3437082" y="4457700"/>
            <a:ext cx="715818" cy="31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263900" y="4414751"/>
            <a:ext cx="166255" cy="16625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3763" y="4716463"/>
            <a:ext cx="36353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3111500" y="4064000"/>
            <a:ext cx="7863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FTP/CSV</a:t>
            </a:r>
            <a:endParaRPr lang="it-IT" sz="1400" dirty="0"/>
          </a:p>
        </p:txBody>
      </p:sp>
      <p:pic>
        <p:nvPicPr>
          <p:cNvPr id="15367" name="Picture 7" descr="mail server icon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9431" y="3876819"/>
            <a:ext cx="1025236" cy="1346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6370782" y="4483100"/>
            <a:ext cx="715818" cy="31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97600" y="4440151"/>
            <a:ext cx="166255" cy="1662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7" name="Picture 14" descr="https://www.awicons.com/free-icons/download/application-icons/database-icons-by-barrymieny/png/256/Database%2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3375" y="4511675"/>
            <a:ext cx="492125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80263" y="4271963"/>
            <a:ext cx="3889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5943600" y="4025900"/>
            <a:ext cx="9252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SOS/WML</a:t>
            </a:r>
            <a:endParaRPr lang="it-IT" sz="1400" dirty="0"/>
          </a:p>
        </p:txBody>
      </p:sp>
      <p:pic>
        <p:nvPicPr>
          <p:cNvPr id="79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3200" y="48625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9176" y="50149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2176" y="51038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33776" y="46593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38476" y="50530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75276" y="48244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22976" y="48752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5276" y="46593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3713" y="50530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83600" y="4240213"/>
            <a:ext cx="433387" cy="43338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TextBox 92"/>
          <p:cNvSpPr txBox="1"/>
          <p:nvPr/>
        </p:nvSpPr>
        <p:spPr>
          <a:xfrm>
            <a:off x="7581900" y="2019300"/>
            <a:ext cx="82708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rain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266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33" grpId="0"/>
      <p:bldP spid="36" grpId="0" animBg="1"/>
      <p:bldP spid="62" grpId="0"/>
      <p:bldP spid="27" grpId="0" animBg="1"/>
      <p:bldP spid="63" grpId="0"/>
      <p:bldP spid="15" grpId="0" animBg="1"/>
      <p:bldP spid="65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1447800"/>
            <a:ext cx="9664700" cy="2451100"/>
            <a:chOff x="0" y="1308100"/>
            <a:chExt cx="9664700" cy="2610971"/>
          </a:xfrm>
        </p:grpSpPr>
        <p:pic>
          <p:nvPicPr>
            <p:cNvPr id="42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208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2800" y="14732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13208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16" descr="Image result for r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7375" y="1308100"/>
              <a:ext cx="2727325" cy="24458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Oval 52"/>
          <p:cNvSpPr/>
          <p:nvPr/>
        </p:nvSpPr>
        <p:spPr>
          <a:xfrm>
            <a:off x="6502401" y="3924300"/>
            <a:ext cx="2222500" cy="2108200"/>
          </a:xfrm>
          <a:prstGeom prst="ellipse">
            <a:avLst/>
          </a:prstGeom>
          <a:solidFill>
            <a:schemeClr val="accent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606801" y="3987800"/>
            <a:ext cx="2222500" cy="2032000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0700" y="3987800"/>
            <a:ext cx="2908300" cy="2044700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Federated architecture</a:t>
            </a:r>
            <a:endParaRPr lang="it-IT" dirty="0"/>
          </a:p>
        </p:txBody>
      </p:sp>
      <p:sp>
        <p:nvSpPr>
          <p:cNvPr id="15362" name="AutoShape 2" descr="Image result for server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4" name="AutoShape 4" descr="Image result for server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4817" name="Picture 1" descr="C:\Users\Boldrini\AppData\Local\Temp\computer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10400" y="3908367"/>
            <a:ext cx="1305140" cy="157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9" name="Picture 3" descr="http://www.pngall.com/wp-content/uploads/2016/05/Laptop-Free-Download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276" y="4297306"/>
            <a:ext cx="1873172" cy="124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21" name="Picture 5" descr="http://www.pngall.com/wp-content/uploads/2016/05/Laptop-PNG-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4233805"/>
            <a:ext cx="1313579" cy="1313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/>
          <p:cNvGrpSpPr/>
          <p:nvPr/>
        </p:nvGrpSpPr>
        <p:grpSpPr>
          <a:xfrm>
            <a:off x="-241300" y="1358900"/>
            <a:ext cx="9639300" cy="1981200"/>
            <a:chOff x="-215900" y="3619500"/>
            <a:chExt cx="9639300" cy="1981200"/>
          </a:xfrm>
        </p:grpSpPr>
        <p:sp>
          <p:nvSpPr>
            <p:cNvPr id="8" name="Rectangle 7"/>
            <p:cNvSpPr/>
            <p:nvPr/>
          </p:nvSpPr>
          <p:spPr>
            <a:xfrm>
              <a:off x="2921000" y="4025900"/>
              <a:ext cx="2921000" cy="1574800"/>
            </a:xfrm>
            <a:prstGeom prst="rect">
              <a:avLst/>
            </a:prstGeom>
            <a:solidFill>
              <a:schemeClr val="accent3">
                <a:lumMod val="75000"/>
                <a:alpha val="2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42000" y="4025900"/>
              <a:ext cx="3581400" cy="1574800"/>
            </a:xfrm>
            <a:prstGeom prst="rect">
              <a:avLst/>
            </a:prstGeom>
            <a:solidFill>
              <a:schemeClr val="accent2">
                <a:lumMod val="75000"/>
                <a:alpha val="2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215900" y="4025900"/>
              <a:ext cx="3136900" cy="157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11" name="Picture 23" descr="https://cdn4.iconfinder.com/data/icons/SOPHISTIQUE/web_design/png/400/dedicated_serv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1075" y="3619500"/>
              <a:ext cx="1597025" cy="159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350989" y="5179290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NHS</a:t>
              </a:r>
              <a:endParaRPr lang="it-IT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7289" y="5230090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NHS</a:t>
              </a:r>
              <a:endParaRPr lang="it-IT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5989" y="5217390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NHS</a:t>
              </a:r>
              <a:endParaRPr lang="it-IT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833582" y="4508500"/>
              <a:ext cx="690418" cy="184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60400" y="4452851"/>
              <a:ext cx="166255" cy="166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2863" y="4818063"/>
              <a:ext cx="401637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5" descr="http://icons.iconarchive.com/icons/kyo-tux/phuzion/256/Misc-Database-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4075" y="4448175"/>
              <a:ext cx="530225" cy="530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-12700" y="4114800"/>
              <a:ext cx="14727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CUAHSI HIS/WML</a:t>
              </a:r>
              <a:endParaRPr lang="it-IT" sz="1400" dirty="0"/>
            </a:p>
          </p:txBody>
        </p:sp>
        <p:pic>
          <p:nvPicPr>
            <p:cNvPr id="20" name="Picture 21" descr="Db Server Ic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41775" y="3940175"/>
              <a:ext cx="1317625" cy="1317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3437082" y="4457700"/>
              <a:ext cx="715818" cy="31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263900" y="4414751"/>
              <a:ext cx="166255" cy="1662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03763" y="4716463"/>
              <a:ext cx="363537" cy="36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3111500" y="4064000"/>
              <a:ext cx="7863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FTP/CSV</a:t>
              </a:r>
              <a:endParaRPr lang="it-IT" sz="1400" dirty="0"/>
            </a:p>
          </p:txBody>
        </p:sp>
        <p:pic>
          <p:nvPicPr>
            <p:cNvPr id="25" name="Picture 7" descr="mail server icon 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99431" y="3876819"/>
              <a:ext cx="1025236" cy="13467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6370782" y="4483100"/>
              <a:ext cx="715818" cy="31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197600" y="4440151"/>
              <a:ext cx="166255" cy="1662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28" name="Picture 14" descr="https://www.awicons.com/free-icons/download/application-icons/database-icons-by-barrymieny/png/256/Database%201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53375" y="4511675"/>
              <a:ext cx="492125" cy="49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80263" y="4271963"/>
              <a:ext cx="388937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5943600" y="4025900"/>
              <a:ext cx="9252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SOS/WML</a:t>
              </a:r>
              <a:endParaRPr lang="it-IT" sz="1400" dirty="0"/>
            </a:p>
          </p:txBody>
        </p:sp>
        <p:pic>
          <p:nvPicPr>
            <p:cNvPr id="31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3200" y="48625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9176" y="50149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2176" y="51038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33776" y="46593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38476" y="50530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75276" y="48244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22976" y="48752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45276" y="46593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13713" y="50530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483600" y="42402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/>
          <p:cNvSpPr txBox="1"/>
          <p:nvPr/>
        </p:nvSpPr>
        <p:spPr>
          <a:xfrm>
            <a:off x="1041400" y="5473700"/>
            <a:ext cx="1519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HydroDesktop</a:t>
            </a:r>
            <a:endParaRPr lang="it-IT" dirty="0"/>
          </a:p>
        </p:txBody>
      </p:sp>
      <p:sp>
        <p:nvSpPr>
          <p:cNvPr id="49" name="TextBox 48"/>
          <p:cNvSpPr txBox="1"/>
          <p:nvPr/>
        </p:nvSpPr>
        <p:spPr>
          <a:xfrm>
            <a:off x="4279900" y="5486400"/>
            <a:ext cx="6571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Excel</a:t>
            </a:r>
            <a:endParaRPr lang="it-IT" dirty="0"/>
          </a:p>
        </p:txBody>
      </p:sp>
      <p:sp>
        <p:nvSpPr>
          <p:cNvPr id="50" name="TextBox 49"/>
          <p:cNvSpPr txBox="1"/>
          <p:nvPr/>
        </p:nvSpPr>
        <p:spPr>
          <a:xfrm>
            <a:off x="6858000" y="5499100"/>
            <a:ext cx="14958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52 North SWE</a:t>
            </a:r>
            <a:endParaRPr lang="it-IT" dirty="0"/>
          </a:p>
        </p:txBody>
      </p:sp>
      <p:cxnSp>
        <p:nvCxnSpPr>
          <p:cNvPr id="59" name="Straight Arrow Connector 58"/>
          <p:cNvCxnSpPr/>
          <p:nvPr/>
        </p:nvCxnSpPr>
        <p:spPr>
          <a:xfrm rot="16200000" flipV="1">
            <a:off x="-63500" y="3289300"/>
            <a:ext cx="24384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V="1">
            <a:off x="2514600" y="3225800"/>
            <a:ext cx="24384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5453063" y="3289300"/>
            <a:ext cx="24384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disc.sci.gsfc.nasa.gov/gesNews/images/S_China_timeseries_GPCP_V22.png"/>
          <p:cNvPicPr>
            <a:picLocks noChangeAspect="1" noChangeArrowheads="1"/>
          </p:cNvPicPr>
          <p:nvPr/>
        </p:nvPicPr>
        <p:blipFill>
          <a:blip r:embed="rId15" cstate="print"/>
          <a:srcRect l="10695" t="4040" b="6560"/>
          <a:stretch>
            <a:fillRect/>
          </a:stretch>
        </p:blipFill>
        <p:spPr bwMode="auto">
          <a:xfrm rot="1082940">
            <a:off x="1877087" y="4456189"/>
            <a:ext cx="701827" cy="501840"/>
          </a:xfrm>
          <a:prstGeom prst="rect">
            <a:avLst/>
          </a:prstGeom>
          <a:noFill/>
          <a:ln>
            <a:noFill/>
          </a:ln>
          <a:scene3d>
            <a:camera prst="perspectiveContrastingRightFacing" fov="5100000">
              <a:rot lat="1800000" lon="19800000" rev="10800000"/>
            </a:camera>
            <a:lightRig rig="threePt" dir="t"/>
          </a:scene3d>
        </p:spPr>
      </p:pic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5520" y="4782820"/>
            <a:ext cx="264160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 descr="http://disc.sci.gsfc.nasa.gov/gesNews/images/S_China_timeseries_GPCP_V22.png"/>
          <p:cNvPicPr>
            <a:picLocks noChangeAspect="1" noChangeArrowheads="1"/>
          </p:cNvPicPr>
          <p:nvPr/>
        </p:nvPicPr>
        <p:blipFill>
          <a:blip r:embed="rId17" cstate="print"/>
          <a:srcRect l="10695" t="4040" b="6560"/>
          <a:stretch>
            <a:fillRect/>
          </a:stretch>
        </p:blipFill>
        <p:spPr bwMode="auto">
          <a:xfrm>
            <a:off x="4263529" y="4445448"/>
            <a:ext cx="927596" cy="62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97120" y="4770120"/>
            <a:ext cx="28956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 descr="http://disc.sci.gsfc.nasa.gov/gesNews/images/S_China_timeseries_GPCP_V22.png"/>
          <p:cNvPicPr>
            <a:picLocks noChangeAspect="1" noChangeArrowheads="1"/>
          </p:cNvPicPr>
          <p:nvPr/>
        </p:nvPicPr>
        <p:blipFill>
          <a:blip r:embed="rId19" cstate="print"/>
          <a:srcRect l="10695" t="4040" b="6560"/>
          <a:stretch>
            <a:fillRect/>
          </a:stretch>
        </p:blipFill>
        <p:spPr bwMode="auto">
          <a:xfrm rot="20700000">
            <a:off x="7175958" y="4459629"/>
            <a:ext cx="759285" cy="509475"/>
          </a:xfrm>
          <a:prstGeom prst="rect">
            <a:avLst/>
          </a:prstGeom>
          <a:noFill/>
          <a:ln>
            <a:noFill/>
          </a:ln>
          <a:scene3d>
            <a:camera prst="perspectiveLeft" fov="4500000">
              <a:rot lat="11400000" lon="1800000" rev="21000000"/>
            </a:camera>
            <a:lightRig rig="threePt" dir="t"/>
          </a:scene3d>
        </p:spPr>
      </p:pic>
      <p:pic>
        <p:nvPicPr>
          <p:cNvPr id="64" name="Picture 2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42860" y="4686300"/>
            <a:ext cx="220980" cy="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31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333 L 3.33333E-6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51" grpId="0" animBg="1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02401" y="3924300"/>
            <a:ext cx="2222500" cy="2108200"/>
          </a:xfrm>
          <a:prstGeom prst="ellipse">
            <a:avLst/>
          </a:prstGeom>
          <a:solidFill>
            <a:schemeClr val="accent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06801" y="3987800"/>
            <a:ext cx="2222500" cy="2032000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0700" y="3987800"/>
            <a:ext cx="2908300" cy="2044700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AutoShape 2" descr="Image result for server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Image result for server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2895600" y="1765300"/>
            <a:ext cx="2921000" cy="1574800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6600" y="1765300"/>
            <a:ext cx="3581400" cy="15748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41300" y="1765300"/>
            <a:ext cx="3136900" cy="1574800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8" name="Picture 23" descr="https://cdn4.iconfinder.com/data/icons/SOPHISTIQUE/web_design/png/400/dedicated_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1358900"/>
            <a:ext cx="1597025" cy="15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7325589" y="2918690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NHS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4391889" y="2969490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NHS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1610589" y="2956790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NHS</a:t>
            </a:r>
            <a:endParaRPr lang="it-IT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08182" y="2247900"/>
            <a:ext cx="690418" cy="184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5000" y="2192251"/>
            <a:ext cx="166255" cy="1662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463" y="2557463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5" descr="http://icons.iconarchive.com/icons/kyo-tux/phuzion/256/Misc-Database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675" y="2187575"/>
            <a:ext cx="530225" cy="5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-38100" y="1854200"/>
            <a:ext cx="14727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CUAHSI HIS/WML</a:t>
            </a:r>
            <a:endParaRPr lang="it-IT" sz="1400" dirty="0"/>
          </a:p>
        </p:txBody>
      </p:sp>
      <p:pic>
        <p:nvPicPr>
          <p:cNvPr id="27" name="Picture 21" descr="Db Server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75" y="1679575"/>
            <a:ext cx="1317625" cy="13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 flipV="1">
            <a:off x="3411682" y="2197100"/>
            <a:ext cx="715818" cy="31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38500" y="2154151"/>
            <a:ext cx="166255" cy="16625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8363" y="2455863"/>
            <a:ext cx="36353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3086100" y="1803400"/>
            <a:ext cx="7863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FTP/CSV</a:t>
            </a:r>
            <a:endParaRPr lang="it-IT" sz="1400" dirty="0"/>
          </a:p>
        </p:txBody>
      </p:sp>
      <p:pic>
        <p:nvPicPr>
          <p:cNvPr id="32" name="Picture 7" descr="mail server icon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4031" y="1616219"/>
            <a:ext cx="1025236" cy="1346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traight Connector 32"/>
          <p:cNvCxnSpPr/>
          <p:nvPr/>
        </p:nvCxnSpPr>
        <p:spPr>
          <a:xfrm flipV="1">
            <a:off x="6345382" y="2222500"/>
            <a:ext cx="715818" cy="31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172200" y="2179551"/>
            <a:ext cx="166255" cy="1662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5" name="Picture 14" descr="https://www.awicons.com/free-icons/download/application-icons/database-icons-by-barrymieny/png/256/Database%2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2251075"/>
            <a:ext cx="492125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4863" y="2011363"/>
            <a:ext cx="3889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5918200" y="1765300"/>
            <a:ext cx="9252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SOS/WML</a:t>
            </a:r>
            <a:endParaRPr lang="it-IT" sz="1400" dirty="0"/>
          </a:p>
        </p:txBody>
      </p:sp>
      <p:pic>
        <p:nvPicPr>
          <p:cNvPr id="38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800" y="26019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3776" y="27543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6776" y="28432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8376" y="23987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3076" y="27924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9876" y="25638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7576" y="26146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9876" y="23987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88313" y="2792413"/>
            <a:ext cx="433387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12" descr="https://maxcdn.icons8.com/Color/PNG/512/Weather/rain_gauge-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8200" y="1979613"/>
            <a:ext cx="433387" cy="433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roup 58"/>
          <p:cNvGrpSpPr/>
          <p:nvPr/>
        </p:nvGrpSpPr>
        <p:grpSpPr>
          <a:xfrm>
            <a:off x="930276" y="3908367"/>
            <a:ext cx="7423583" cy="1960065"/>
            <a:chOff x="930276" y="3908367"/>
            <a:chExt cx="7423583" cy="1960065"/>
          </a:xfrm>
        </p:grpSpPr>
        <p:pic>
          <p:nvPicPr>
            <p:cNvPr id="11" name="Picture 1" descr="C:\Users\Boldrini\AppData\Local\Temp\computer_256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7010400" y="3908367"/>
              <a:ext cx="1305140" cy="1578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 descr="http://www.pngall.com/wp-content/uploads/2016/05/Laptop-Free-Download-PN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30276" y="4297306"/>
              <a:ext cx="1873172" cy="1241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5" descr="http://www.pngall.com/wp-content/uploads/2016/05/Laptop-PNG-Clipart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67175" y="4233805"/>
              <a:ext cx="1313579" cy="1313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1041400" y="5473700"/>
              <a:ext cx="1519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HydroDesktop</a:t>
              </a:r>
              <a:endParaRPr lang="it-IT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79900" y="5486400"/>
              <a:ext cx="657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Excel</a:t>
              </a:r>
              <a:endParaRPr lang="it-IT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8000" y="5499100"/>
              <a:ext cx="1495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52 North SWE</a:t>
              </a:r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Brokering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6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3708883" y="3088452"/>
            <a:ext cx="3368485" cy="1191629"/>
            <a:chOff x="-4697875" y="2248347"/>
            <a:chExt cx="3368485" cy="1191629"/>
          </a:xfrm>
        </p:grpSpPr>
        <p:sp>
          <p:nvSpPr>
            <p:cNvPr id="75" name="Cloud 74"/>
            <p:cNvSpPr/>
            <p:nvPr/>
          </p:nvSpPr>
          <p:spPr>
            <a:xfrm>
              <a:off x="-4666077" y="2344635"/>
              <a:ext cx="2046702" cy="1013511"/>
            </a:xfrm>
            <a:prstGeom prst="cloud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11410" y="2282826"/>
              <a:ext cx="1169004" cy="87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TextBox 77"/>
            <p:cNvSpPr txBox="1"/>
            <p:nvPr/>
          </p:nvSpPr>
          <p:spPr>
            <a:xfrm>
              <a:off x="-4052570" y="2506979"/>
              <a:ext cx="1004570" cy="338554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GI-suite</a:t>
              </a:r>
              <a:endPara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879215" y="2908767"/>
              <a:ext cx="440690" cy="53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697875" y="2248347"/>
              <a:ext cx="811093" cy="61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-3525889" y="2763826"/>
              <a:ext cx="21964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Brokering Framework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 err="1" smtClean="0"/>
              <a:t>Brokering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endParaRPr lang="it-IT" dirty="0"/>
          </a:p>
        </p:txBody>
      </p:sp>
      <p:grpSp>
        <p:nvGrpSpPr>
          <p:cNvPr id="48" name="Group 47"/>
          <p:cNvGrpSpPr/>
          <p:nvPr/>
        </p:nvGrpSpPr>
        <p:grpSpPr>
          <a:xfrm>
            <a:off x="-38100" y="1358900"/>
            <a:ext cx="8929687" cy="1979922"/>
            <a:chOff x="-38100" y="1358900"/>
            <a:chExt cx="8929687" cy="1979922"/>
          </a:xfrm>
        </p:grpSpPr>
        <p:sp>
          <p:nvSpPr>
            <p:cNvPr id="26" name="TextBox 25"/>
            <p:cNvSpPr txBox="1"/>
            <p:nvPr/>
          </p:nvSpPr>
          <p:spPr>
            <a:xfrm>
              <a:off x="-38100" y="1854200"/>
              <a:ext cx="14727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CUAHSI HIS/WML</a:t>
              </a:r>
              <a:endParaRPr lang="it-IT" sz="1400" dirty="0"/>
            </a:p>
          </p:txBody>
        </p:sp>
        <p:pic>
          <p:nvPicPr>
            <p:cNvPr id="18" name="Picture 23" descr="https://cdn4.iconfinder.com/data/icons/SOPHISTIQUE/web_design/png/400/dedicated_serve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5675" y="1358900"/>
              <a:ext cx="1597025" cy="159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325589" y="2918690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NHS</a:t>
              </a:r>
              <a:endParaRPr lang="it-IT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1889" y="2969490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NHS</a:t>
              </a:r>
              <a:endParaRPr lang="it-IT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0589" y="2956790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NHS</a:t>
              </a:r>
              <a:endParaRPr lang="it-IT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08182" y="2247900"/>
              <a:ext cx="690418" cy="184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35000" y="2192251"/>
              <a:ext cx="166255" cy="166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7463" y="2557463"/>
              <a:ext cx="401637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5" descr="http://icons.iconarchive.com/icons/kyo-tux/phuzion/256/Misc-Database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98675" y="2187575"/>
              <a:ext cx="530225" cy="53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1" descr="Db Server Ico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16375" y="1679575"/>
              <a:ext cx="1317625" cy="1317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3411682" y="2197100"/>
              <a:ext cx="715818" cy="31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238500" y="2154151"/>
              <a:ext cx="166255" cy="1662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30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8363" y="2455863"/>
              <a:ext cx="363537" cy="36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3086100" y="1803400"/>
              <a:ext cx="7863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FTP/CSV</a:t>
              </a:r>
              <a:endParaRPr lang="it-IT" sz="1400" dirty="0"/>
            </a:p>
          </p:txBody>
        </p:sp>
        <p:pic>
          <p:nvPicPr>
            <p:cNvPr id="32" name="Picture 7" descr="mail server icon 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74031" y="1616219"/>
              <a:ext cx="1025236" cy="13467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" name="Straight Connector 32"/>
            <p:cNvCxnSpPr/>
            <p:nvPr/>
          </p:nvCxnSpPr>
          <p:spPr>
            <a:xfrm flipV="1">
              <a:off x="6345382" y="2222500"/>
              <a:ext cx="715818" cy="31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6172200" y="2179551"/>
              <a:ext cx="166255" cy="16625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35" name="Picture 14" descr="https://www.awicons.com/free-icons/download/application-icons/database-icons-by-barrymieny/png/256/Database%20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27975" y="2251075"/>
              <a:ext cx="492125" cy="49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54863" y="2011363"/>
              <a:ext cx="388937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5918200" y="1765300"/>
              <a:ext cx="9300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SOS/O&amp;M</a:t>
              </a:r>
              <a:endParaRPr lang="it-IT" sz="1400" dirty="0"/>
            </a:p>
          </p:txBody>
        </p:sp>
        <p:pic>
          <p:nvPicPr>
            <p:cNvPr id="38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7800" y="26019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63776" y="27543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66776" y="28432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08376" y="23987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13076" y="27924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49876" y="25638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97576" y="26146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619876" y="23987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88313" y="27924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12" descr="https://maxcdn.icons8.com/Color/PNG/512/Weather/rain_gauge-51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458200" y="1979613"/>
              <a:ext cx="433387" cy="4333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58"/>
          <p:cNvGrpSpPr/>
          <p:nvPr/>
        </p:nvGrpSpPr>
        <p:grpSpPr>
          <a:xfrm>
            <a:off x="235471" y="3908367"/>
            <a:ext cx="8090865" cy="2191323"/>
            <a:chOff x="235471" y="3908367"/>
            <a:chExt cx="8090865" cy="2191323"/>
          </a:xfrm>
        </p:grpSpPr>
        <p:pic>
          <p:nvPicPr>
            <p:cNvPr id="11" name="Picture 1" descr="C:\Users\Boldrini\AppData\Local\Temp\computer_256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flipH="1">
              <a:off x="7010400" y="3908367"/>
              <a:ext cx="1305140" cy="1578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 descr="http://www.pngall.com/wp-content/uploads/2016/05/Laptop-Free-Download-PNG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30276" y="4297306"/>
              <a:ext cx="1873172" cy="1241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5" descr="http://www.pngall.com/wp-content/uploads/2016/05/Laptop-PNG-Clipart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67175" y="4233805"/>
              <a:ext cx="1313579" cy="1313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235471" y="5458644"/>
              <a:ext cx="1519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HydroDesktop</a:t>
              </a:r>
              <a:endParaRPr lang="it-IT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18693" y="5512694"/>
              <a:ext cx="657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Excel</a:t>
              </a:r>
              <a:endParaRPr lang="it-IT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30477" y="5730358"/>
              <a:ext cx="1495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52 North SWE</a:t>
              </a:r>
              <a:endParaRPr lang="it-IT" dirty="0"/>
            </a:p>
          </p:txBody>
        </p:sp>
      </p:grpSp>
      <p:cxnSp>
        <p:nvCxnSpPr>
          <p:cNvPr id="51" name="Straight Connector 50"/>
          <p:cNvCxnSpPr>
            <a:stCxn id="52" idx="0"/>
            <a:endCxn id="79" idx="2"/>
          </p:cNvCxnSpPr>
          <p:nvPr/>
        </p:nvCxnSpPr>
        <p:spPr>
          <a:xfrm rot="16200000" flipV="1">
            <a:off x="4737361" y="4290609"/>
            <a:ext cx="23545" cy="249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184400" y="4267200"/>
            <a:ext cx="2114550" cy="939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4445001" y="4752975"/>
            <a:ext cx="555626" cy="2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5175250" y="4273550"/>
            <a:ext cx="2457450" cy="793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6" idx="0"/>
          </p:cNvCxnSpPr>
          <p:nvPr/>
        </p:nvCxnSpPr>
        <p:spPr>
          <a:xfrm flipH="1" flipV="1">
            <a:off x="698256" y="1854200"/>
            <a:ext cx="3530844" cy="1358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3295650" y="1911350"/>
            <a:ext cx="1384300" cy="127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5029200" y="2070100"/>
            <a:ext cx="1358900" cy="952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17500" y="3211935"/>
            <a:ext cx="245304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Takes care of mediation</a:t>
            </a:r>
          </a:p>
          <a:p>
            <a:r>
              <a:rPr lang="it-IT" dirty="0" smtClean="0"/>
              <a:t>of protocols and models</a:t>
            </a:r>
          </a:p>
          <a:p>
            <a:r>
              <a:rPr lang="it-IT" dirty="0" smtClean="0"/>
              <a:t>Enables interoperability</a:t>
            </a:r>
          </a:p>
          <a:p>
            <a:r>
              <a:rPr lang="it-IT" dirty="0" smtClean="0"/>
              <a:t>Cloud-based framework</a:t>
            </a:r>
          </a:p>
        </p:txBody>
      </p:sp>
      <p:sp>
        <p:nvSpPr>
          <p:cNvPr id="52" name="Oval 51"/>
          <p:cNvSpPr/>
          <p:nvPr/>
        </p:nvSpPr>
        <p:spPr>
          <a:xfrm>
            <a:off x="4667250" y="4303626"/>
            <a:ext cx="166255" cy="16625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10150" y="4129001"/>
            <a:ext cx="166255" cy="1662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298950" y="4116301"/>
            <a:ext cx="166255" cy="1662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>
            <a:stCxn id="94" idx="7"/>
            <a:endCxn id="79" idx="1"/>
          </p:cNvCxnSpPr>
          <p:nvPr/>
        </p:nvCxnSpPr>
        <p:spPr>
          <a:xfrm rot="5400000" flipH="1" flipV="1">
            <a:off x="4421115" y="4034221"/>
            <a:ext cx="126171" cy="86685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79" idx="3"/>
            <a:endCxn id="93" idx="1"/>
          </p:cNvCxnSpPr>
          <p:nvPr/>
        </p:nvCxnSpPr>
        <p:spPr>
          <a:xfrm>
            <a:off x="4968233" y="4014477"/>
            <a:ext cx="66264" cy="138871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http://disc.sci.gsfc.nasa.gov/gesNews/images/S_China_timeseries_GPCP_V22.png"/>
          <p:cNvPicPr>
            <a:picLocks noChangeAspect="1" noChangeArrowheads="1"/>
          </p:cNvPicPr>
          <p:nvPr/>
        </p:nvPicPr>
        <p:blipFill>
          <a:blip r:embed="rId17" cstate="print"/>
          <a:srcRect l="10695" t="4040" b="6560"/>
          <a:stretch>
            <a:fillRect/>
          </a:stretch>
        </p:blipFill>
        <p:spPr bwMode="auto">
          <a:xfrm rot="1082940">
            <a:off x="1877087" y="5279149"/>
            <a:ext cx="701827" cy="501840"/>
          </a:xfrm>
          <a:prstGeom prst="rect">
            <a:avLst/>
          </a:prstGeom>
          <a:noFill/>
          <a:ln>
            <a:noFill/>
          </a:ln>
          <a:scene3d>
            <a:camera prst="perspectiveContrastingRightFacing" fov="5100000">
              <a:rot lat="1800000" lon="19800000" rev="10800000"/>
            </a:camera>
            <a:lightRig rig="threePt" dir="t"/>
          </a:scene3d>
        </p:spPr>
      </p:pic>
      <p:pic>
        <p:nvPicPr>
          <p:cNvPr id="108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8320" y="5615305"/>
            <a:ext cx="264160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2" descr="http://disc.sci.gsfc.nasa.gov/gesNews/images/S_China_timeseries_GPCP_V22.png"/>
          <p:cNvPicPr>
            <a:picLocks noChangeAspect="1" noChangeArrowheads="1"/>
          </p:cNvPicPr>
          <p:nvPr/>
        </p:nvPicPr>
        <p:blipFill>
          <a:blip r:embed="rId19" cstate="print"/>
          <a:srcRect l="10695" t="4040" b="6560"/>
          <a:stretch>
            <a:fillRect/>
          </a:stretch>
        </p:blipFill>
        <p:spPr bwMode="auto">
          <a:xfrm>
            <a:off x="4226977" y="5282455"/>
            <a:ext cx="927596" cy="62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2" descr="http://disc.sci.gsfc.nasa.gov/gesNews/images/S_China_timeseries_GPCP_V22.png"/>
          <p:cNvPicPr>
            <a:picLocks noChangeAspect="1" noChangeArrowheads="1"/>
          </p:cNvPicPr>
          <p:nvPr/>
        </p:nvPicPr>
        <p:blipFill>
          <a:blip r:embed="rId20" cstate="print"/>
          <a:srcRect l="10695" t="4040" b="6560"/>
          <a:stretch>
            <a:fillRect/>
          </a:stretch>
        </p:blipFill>
        <p:spPr bwMode="auto">
          <a:xfrm rot="20700000">
            <a:off x="7175958" y="5282589"/>
            <a:ext cx="759285" cy="509475"/>
          </a:xfrm>
          <a:prstGeom prst="rect">
            <a:avLst/>
          </a:prstGeom>
          <a:noFill/>
          <a:ln>
            <a:noFill/>
          </a:ln>
          <a:scene3d>
            <a:camera prst="perspectiveLeft" fov="4500000">
              <a:rot lat="11400000" lon="1800000" rev="21000000"/>
            </a:camera>
            <a:lightRig rig="threePt" dir="t"/>
          </a:scene3d>
        </p:spPr>
      </p:pic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58670" y="5602605"/>
            <a:ext cx="28956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346959" y="5623559"/>
            <a:ext cx="253365" cy="25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87570" y="5653405"/>
            <a:ext cx="264160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92295" y="5637530"/>
            <a:ext cx="28956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56809" y="5661659"/>
            <a:ext cx="253365" cy="25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7753" y="5546048"/>
            <a:ext cx="264160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93017" y="5546048"/>
            <a:ext cx="28956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33284" y="5537834"/>
            <a:ext cx="253365" cy="25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58" y="2824524"/>
            <a:ext cx="910700" cy="734024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35" y="4138222"/>
            <a:ext cx="1094545" cy="542874"/>
          </a:xfrm>
          <a:prstGeom prst="rect">
            <a:avLst/>
          </a:prstGeom>
        </p:spPr>
      </p:pic>
      <p:pic>
        <p:nvPicPr>
          <p:cNvPr id="82" name="Immagine 8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01" y="3425735"/>
            <a:ext cx="839555" cy="712487"/>
          </a:xfrm>
          <a:prstGeom prst="rect">
            <a:avLst/>
          </a:prstGeom>
        </p:spPr>
      </p:pic>
      <p:sp>
        <p:nvSpPr>
          <p:cNvPr id="83" name="CasellaDiTesto 82"/>
          <p:cNvSpPr txBox="1"/>
          <p:nvPr/>
        </p:nvSpPr>
        <p:spPr>
          <a:xfrm>
            <a:off x="7617258" y="2624225"/>
            <a:ext cx="921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powering:</a:t>
            </a:r>
            <a:endParaRPr lang="en-US" sz="1400" i="1" dirty="0"/>
          </a:p>
        </p:txBody>
      </p:sp>
      <p:pic>
        <p:nvPicPr>
          <p:cNvPr id="86" name="Immagine 8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91" y="4719636"/>
            <a:ext cx="1214409" cy="4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0139 -0.0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0.12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3708883" y="3088452"/>
            <a:ext cx="3368485" cy="1191629"/>
            <a:chOff x="-4697875" y="2248347"/>
            <a:chExt cx="3368485" cy="1191629"/>
          </a:xfrm>
        </p:grpSpPr>
        <p:sp>
          <p:nvSpPr>
            <p:cNvPr id="75" name="Cloud 74"/>
            <p:cNvSpPr/>
            <p:nvPr/>
          </p:nvSpPr>
          <p:spPr>
            <a:xfrm>
              <a:off x="-4666077" y="2344635"/>
              <a:ext cx="2046702" cy="1013511"/>
            </a:xfrm>
            <a:prstGeom prst="cloud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11410" y="2282826"/>
              <a:ext cx="1169004" cy="87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TextBox 77"/>
            <p:cNvSpPr txBox="1"/>
            <p:nvPr/>
          </p:nvSpPr>
          <p:spPr>
            <a:xfrm>
              <a:off x="-4052570" y="2506979"/>
              <a:ext cx="1004570" cy="338554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GI-suite</a:t>
              </a:r>
              <a:endPara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879215" y="2908767"/>
              <a:ext cx="440690" cy="53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697875" y="2248347"/>
              <a:ext cx="811093" cy="61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-3525889" y="2763826"/>
              <a:ext cx="21964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Brokering Framework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sz="4000" dirty="0" err="1" smtClean="0"/>
              <a:t>Brokering</a:t>
            </a:r>
            <a:r>
              <a:rPr lang="it-IT" sz="4000" dirty="0" smtClean="0"/>
              <a:t> in </a:t>
            </a:r>
            <a:r>
              <a:rPr lang="it-IT" sz="4000" dirty="0" err="1" smtClean="0"/>
              <a:t>EMODnet</a:t>
            </a:r>
            <a:r>
              <a:rPr lang="it-IT" sz="4000" dirty="0" smtClean="0"/>
              <a:t> </a:t>
            </a:r>
            <a:r>
              <a:rPr lang="it-IT" sz="4000" dirty="0" err="1" smtClean="0"/>
              <a:t>ingestion</a:t>
            </a:r>
            <a:endParaRPr lang="it-IT" sz="4000" dirty="0"/>
          </a:p>
        </p:txBody>
      </p:sp>
      <p:cxnSp>
        <p:nvCxnSpPr>
          <p:cNvPr id="51" name="Straight Connector 50"/>
          <p:cNvCxnSpPr>
            <a:stCxn id="52" idx="0"/>
            <a:endCxn id="79" idx="2"/>
          </p:cNvCxnSpPr>
          <p:nvPr/>
        </p:nvCxnSpPr>
        <p:spPr>
          <a:xfrm rot="16200000" flipV="1">
            <a:off x="4737361" y="4290609"/>
            <a:ext cx="23545" cy="249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4445001" y="4752975"/>
            <a:ext cx="555626" cy="22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3295650" y="1911350"/>
            <a:ext cx="1384300" cy="127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29432" y="841976"/>
            <a:ext cx="2859437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Parameters</a:t>
            </a:r>
            <a:r>
              <a:rPr lang="it-IT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discharge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p</a:t>
            </a:r>
            <a:r>
              <a:rPr lang="it-IT" sz="2000" dirty="0" err="1" smtClean="0"/>
              <a:t>recipitation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</a:t>
            </a:r>
            <a:r>
              <a:rPr lang="it-IT" sz="2000" dirty="0" smtClean="0"/>
              <a:t>emperature</a:t>
            </a:r>
          </a:p>
          <a:p>
            <a:r>
              <a:rPr lang="it-IT" sz="2000" dirty="0" smtClean="0"/>
              <a:t>Area of </a:t>
            </a:r>
            <a:r>
              <a:rPr lang="it-IT" sz="2000" dirty="0" err="1" smtClean="0"/>
              <a:t>interest</a:t>
            </a:r>
            <a:r>
              <a:rPr lang="it-IT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Emilia Romagna </a:t>
            </a:r>
            <a:r>
              <a:rPr lang="it-IT" sz="2000" dirty="0" err="1"/>
              <a:t>r</a:t>
            </a:r>
            <a:r>
              <a:rPr lang="it-IT" sz="2000" dirty="0" err="1" smtClean="0"/>
              <a:t>egion</a:t>
            </a:r>
            <a:endParaRPr lang="it-IT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Po </a:t>
            </a:r>
            <a:r>
              <a:rPr lang="it-IT" sz="2000" dirty="0" err="1" smtClean="0"/>
              <a:t>river</a:t>
            </a:r>
            <a:r>
              <a:rPr lang="it-IT" sz="2000" dirty="0" smtClean="0"/>
              <a:t> delta</a:t>
            </a:r>
          </a:p>
        </p:txBody>
      </p:sp>
      <p:sp>
        <p:nvSpPr>
          <p:cNvPr id="52" name="Oval 51"/>
          <p:cNvSpPr/>
          <p:nvPr/>
        </p:nvSpPr>
        <p:spPr>
          <a:xfrm>
            <a:off x="4667250" y="4303626"/>
            <a:ext cx="166255" cy="166254"/>
          </a:xfrm>
          <a:prstGeom prst="ellipse">
            <a:avLst/>
          </a:prstGeom>
          <a:solidFill>
            <a:srgbClr val="287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>
            <a:stCxn id="94" idx="7"/>
            <a:endCxn id="79" idx="1"/>
          </p:cNvCxnSpPr>
          <p:nvPr/>
        </p:nvCxnSpPr>
        <p:spPr>
          <a:xfrm rot="5400000" flipH="1" flipV="1">
            <a:off x="4421115" y="4034221"/>
            <a:ext cx="126171" cy="86685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79" idx="3"/>
            <a:endCxn id="93" idx="1"/>
          </p:cNvCxnSpPr>
          <p:nvPr/>
        </p:nvCxnSpPr>
        <p:spPr>
          <a:xfrm>
            <a:off x="4968233" y="4014477"/>
            <a:ext cx="66264" cy="138871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/>
          <p:cNvGrpSpPr/>
          <p:nvPr/>
        </p:nvGrpSpPr>
        <p:grpSpPr>
          <a:xfrm>
            <a:off x="2689637" y="698540"/>
            <a:ext cx="3701161" cy="1683804"/>
            <a:chOff x="2689637" y="698540"/>
            <a:chExt cx="3701161" cy="1683804"/>
          </a:xfrm>
        </p:grpSpPr>
        <p:grpSp>
          <p:nvGrpSpPr>
            <p:cNvPr id="4" name="Gruppo 3"/>
            <p:cNvGrpSpPr/>
            <p:nvPr/>
          </p:nvGrpSpPr>
          <p:grpSpPr>
            <a:xfrm>
              <a:off x="2689637" y="836119"/>
              <a:ext cx="3701161" cy="1546225"/>
              <a:chOff x="2689637" y="836119"/>
              <a:chExt cx="3701161" cy="154622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972911" y="836119"/>
                <a:ext cx="3417887" cy="1546225"/>
                <a:chOff x="3013076" y="1679575"/>
                <a:chExt cx="3417887" cy="1546225"/>
              </a:xfrm>
            </p:grpSpPr>
            <p:pic>
              <p:nvPicPr>
                <p:cNvPr id="27" name="Picture 21" descr="Db Server Icon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016375" y="1679575"/>
                  <a:ext cx="1317625" cy="1317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3411682" y="2197100"/>
                  <a:ext cx="715818" cy="311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>
                <a:xfrm>
                  <a:off x="3238500" y="2154151"/>
                  <a:ext cx="166255" cy="166254"/>
                </a:xfrm>
                <a:prstGeom prst="ellipse">
                  <a:avLst/>
                </a:prstGeom>
                <a:solidFill>
                  <a:srgbClr val="0C6C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86100" y="1803400"/>
                  <a:ext cx="113415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/>
                    <a:t>CUAHSI WOF</a:t>
                  </a:r>
                  <a:endParaRPr lang="it-IT" sz="1400" dirty="0"/>
                </a:p>
              </p:txBody>
            </p:sp>
            <p:pic>
              <p:nvPicPr>
                <p:cNvPr id="41" name="Picture 12" descr="https://maxcdn.icons8.com/Color/PNG/512/Weather/rain_gauge-512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08376" y="2398713"/>
                  <a:ext cx="433387" cy="4333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Picture 12" descr="https://maxcdn.icons8.com/Color/PNG/512/Weather/rain_gauge-512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013076" y="2792413"/>
                  <a:ext cx="433387" cy="4333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12" descr="https://maxcdn.icons8.com/Color/PNG/512/Weather/rain_gauge-512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49876" y="2563813"/>
                  <a:ext cx="433387" cy="4333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12" descr="https://maxcdn.icons8.com/Color/PNG/512/Weather/rain_gauge-512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997576" y="2614613"/>
                  <a:ext cx="433387" cy="4333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4" name="Picture 2" descr="http://spatial.cuahsi.org/resources/images/logo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1270" r="69702" b="23455"/>
              <a:stretch>
                <a:fillRect/>
              </a:stretch>
            </p:blipFill>
            <p:spPr bwMode="auto">
              <a:xfrm>
                <a:off x="2689637" y="936025"/>
                <a:ext cx="415637" cy="4067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33928" y="698540"/>
              <a:ext cx="1541749" cy="6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6" name="Immagine 7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618" y="4991600"/>
            <a:ext cx="3577757" cy="1837449"/>
          </a:xfrm>
          <a:prstGeom prst="rect">
            <a:avLst/>
          </a:prstGeom>
        </p:spPr>
      </p:pic>
      <p:graphicFrame>
        <p:nvGraphicFramePr>
          <p:cNvPr id="8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07335"/>
              </p:ext>
            </p:extLst>
          </p:nvPr>
        </p:nvGraphicFramePr>
        <p:xfrm>
          <a:off x="107504" y="4990644"/>
          <a:ext cx="3154390" cy="179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390">
                  <a:extLst>
                    <a:ext uri="{9D8B030D-6E8A-4147-A177-3AD203B41FA5}">
                      <a16:colId xmlns:a16="http://schemas.microsoft.com/office/drawing/2014/main" val="1151596475"/>
                    </a:ext>
                  </a:extLst>
                </a:gridCol>
              </a:tblGrid>
              <a:tr h="269888"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ln w="15875">
                            <a:noFill/>
                          </a:ln>
                        </a:rPr>
                        <a:t>EMODnet Physics portal</a:t>
                      </a:r>
                      <a:endParaRPr lang="nl-BE" sz="1600" dirty="0">
                        <a:ln w="15875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49493"/>
                  </a:ext>
                </a:extLst>
              </a:tr>
              <a:tr h="599568"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ln w="15875">
                            <a:noFill/>
                          </a:ln>
                          <a:solidFill>
                            <a:schemeClr val="dk1"/>
                          </a:solidFill>
                        </a:rPr>
                        <a:t>Context:</a:t>
                      </a:r>
                      <a:r>
                        <a:rPr lang="nl-BE" sz="1600" baseline="0" dirty="0" smtClean="0">
                          <a:ln w="15875">
                            <a:noFill/>
                          </a:ln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BE" sz="1600" baseline="0" dirty="0" smtClean="0">
                          <a:ln w="15875">
                            <a:noFill/>
                          </a:ln>
                          <a:solidFill>
                            <a:schemeClr val="dk1"/>
                          </a:solidFill>
                        </a:rPr>
                        <a:t>EMODnet </a:t>
                      </a:r>
                      <a:r>
                        <a:rPr lang="nl-BE" sz="1600" baseline="0" dirty="0" smtClean="0">
                          <a:ln w="15875">
                            <a:noFill/>
                          </a:ln>
                          <a:solidFill>
                            <a:schemeClr val="dk1"/>
                          </a:solidFill>
                        </a:rPr>
                        <a:t>ingestion </a:t>
                      </a:r>
                      <a:r>
                        <a:rPr lang="nl-BE" sz="1600" baseline="0" dirty="0" smtClean="0">
                          <a:ln w="15875">
                            <a:noFill/>
                          </a:ln>
                          <a:solidFill>
                            <a:schemeClr val="dk1"/>
                          </a:solidFill>
                        </a:rPr>
                        <a:t>(WP3 lead by ETT</a:t>
                      </a:r>
                      <a:r>
                        <a:rPr lang="nl-BE" sz="1600" baseline="0" dirty="0" smtClean="0">
                          <a:ln w="15875">
                            <a:noFill/>
                          </a:ln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en-US" sz="1600" dirty="0" smtClean="0">
                          <a:ln w="15875">
                            <a:noFill/>
                          </a:ln>
                        </a:rPr>
                        <a:t> </a:t>
                      </a:r>
                      <a:endParaRPr lang="nl-BE" sz="1600" dirty="0">
                        <a:ln w="15875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67322"/>
                  </a:ext>
                </a:extLst>
              </a:tr>
              <a:tr h="8587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n w="15875">
                            <a:noFill/>
                          </a:ln>
                        </a:rPr>
                        <a:t>Near real-time (NRT) data </a:t>
                      </a:r>
                      <a:r>
                        <a:rPr lang="en-US" sz="1600" dirty="0" smtClean="0">
                          <a:ln w="15875">
                            <a:noFill/>
                          </a:ln>
                        </a:rPr>
                        <a:t>(physical</a:t>
                      </a:r>
                      <a:r>
                        <a:rPr lang="en-US" sz="1600" baseline="0" dirty="0" smtClean="0">
                          <a:ln w="15875">
                            <a:noFill/>
                          </a:ln>
                        </a:rPr>
                        <a:t> parameters) </a:t>
                      </a:r>
                      <a:r>
                        <a:rPr lang="en-US" sz="1600" dirty="0" smtClean="0">
                          <a:ln w="15875">
                            <a:noFill/>
                          </a:ln>
                        </a:rPr>
                        <a:t>at </a:t>
                      </a:r>
                      <a:r>
                        <a:rPr lang="en-US" sz="1600" dirty="0" smtClean="0">
                          <a:ln w="15875">
                            <a:noFill/>
                          </a:ln>
                        </a:rPr>
                        <a:t>in situ </a:t>
                      </a:r>
                      <a:r>
                        <a:rPr lang="en-US" sz="1600" dirty="0" smtClean="0">
                          <a:ln w="15875">
                            <a:noFill/>
                          </a:ln>
                        </a:rPr>
                        <a:t>observatories</a:t>
                      </a:r>
                      <a:endParaRPr lang="nl-BE" sz="1600" dirty="0">
                        <a:ln w="15875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77107"/>
                  </a:ext>
                </a:extLst>
              </a:tr>
            </a:tbl>
          </a:graphicData>
        </a:graphic>
      </p:graphicFrame>
      <p:pic>
        <p:nvPicPr>
          <p:cNvPr id="83" name="Immagine 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35" y="2859207"/>
            <a:ext cx="2104285" cy="6497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75" y="5231934"/>
            <a:ext cx="1863425" cy="678390"/>
          </a:xfrm>
          <a:prstGeom prst="rect">
            <a:avLst/>
          </a:prstGeom>
        </p:spPr>
      </p:pic>
      <p:sp>
        <p:nvSpPr>
          <p:cNvPr id="32" name="TextBox 30"/>
          <p:cNvSpPr txBox="1"/>
          <p:nvPr/>
        </p:nvSpPr>
        <p:spPr>
          <a:xfrm>
            <a:off x="4850446" y="4291854"/>
            <a:ext cx="83548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OGC SOS</a:t>
            </a:r>
            <a:endParaRPr lang="it-IT" sz="1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23375" y="6073682"/>
            <a:ext cx="2320625" cy="6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2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14400" y="158992"/>
            <a:ext cx="8229600" cy="4034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1B4EA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r"/>
            <a:r>
              <a:rPr lang="en-US" sz="2000" i="1" dirty="0"/>
              <a:t>Data and information harmonization and interoperability</a:t>
            </a:r>
            <a:endParaRPr lang="it-IT" sz="2000" i="1" dirty="0"/>
          </a:p>
        </p:txBody>
      </p:sp>
      <p:pic>
        <p:nvPicPr>
          <p:cNvPr id="10" name="Picture 13" descr="C:\Users\Boldrini\Dropbox\arpa\sensor.png"/>
          <p:cNvPicPr/>
          <p:nvPr/>
        </p:nvPicPr>
        <p:blipFill>
          <a:blip r:embed="rId2" cstate="print"/>
          <a:srcRect t="21084" b="3929"/>
          <a:stretch>
            <a:fillRect/>
          </a:stretch>
        </p:blipFill>
        <p:spPr bwMode="auto">
          <a:xfrm>
            <a:off x="592653" y="1325460"/>
            <a:ext cx="8059736" cy="359048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58763" y="5024896"/>
            <a:ext cx="814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52North SWE client </a:t>
            </a:r>
            <a:r>
              <a:rPr lang="en-US" sz="3200" dirty="0" smtClean="0"/>
              <a:t>-&gt; Broker -&gt; Hydrology data</a:t>
            </a:r>
            <a:endParaRPr lang="en-US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15111" y="5678944"/>
            <a:ext cx="730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Protocol</a:t>
            </a:r>
            <a:r>
              <a:rPr lang="it-IT" sz="2400" dirty="0"/>
              <a:t> under </a:t>
            </a:r>
            <a:r>
              <a:rPr lang="it-IT" sz="2400" dirty="0" smtClean="0"/>
              <a:t>test: </a:t>
            </a:r>
            <a:r>
              <a:rPr lang="it-IT" sz="2400" dirty="0" smtClean="0"/>
              <a:t>OGC Sensor </a:t>
            </a:r>
            <a:r>
              <a:rPr lang="it-IT" sz="2400" dirty="0" err="1" smtClean="0"/>
              <a:t>Observing</a:t>
            </a:r>
            <a:r>
              <a:rPr lang="it-IT" sz="2400" dirty="0" smtClean="0"/>
              <a:t> Service v. 2.0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931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14400" y="158992"/>
            <a:ext cx="8229600" cy="4034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1B4EA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r"/>
            <a:r>
              <a:rPr lang="en-US" sz="2000" i="1" dirty="0"/>
              <a:t>Data and information harmonization and interoperability</a:t>
            </a:r>
            <a:endParaRPr lang="it-IT" sz="20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7497" b="3333"/>
          <a:stretch/>
        </p:blipFill>
        <p:spPr>
          <a:xfrm>
            <a:off x="0" y="1052736"/>
            <a:ext cx="9144000" cy="45365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1276" y="5609283"/>
            <a:ext cx="8072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52North </a:t>
            </a:r>
            <a:r>
              <a:rPr lang="en-US" sz="3200" b="1" dirty="0"/>
              <a:t>Helgoland </a:t>
            </a:r>
            <a:r>
              <a:rPr lang="en-US" sz="3200" dirty="0"/>
              <a:t>-&gt; Broker -&gt; </a:t>
            </a:r>
            <a:r>
              <a:rPr lang="en-US" sz="3200" dirty="0" smtClean="0"/>
              <a:t>Hydrology </a:t>
            </a:r>
            <a:r>
              <a:rPr lang="en-US" sz="3200" dirty="0"/>
              <a:t>data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87624" y="6263331"/>
            <a:ext cx="730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Protocol</a:t>
            </a:r>
            <a:r>
              <a:rPr lang="it-IT" sz="2400" dirty="0"/>
              <a:t> under </a:t>
            </a:r>
            <a:r>
              <a:rPr lang="it-IT" sz="2400" dirty="0" smtClean="0"/>
              <a:t>test: </a:t>
            </a:r>
            <a:r>
              <a:rPr lang="it-IT" sz="2400" dirty="0" smtClean="0"/>
              <a:t>OGC Sensor </a:t>
            </a:r>
            <a:r>
              <a:rPr lang="it-IT" sz="2400" dirty="0" err="1" smtClean="0"/>
              <a:t>Observing</a:t>
            </a:r>
            <a:r>
              <a:rPr lang="it-IT" sz="2400" dirty="0" smtClean="0"/>
              <a:t> Service v. 2.0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272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14400" y="158992"/>
            <a:ext cx="8229600" cy="4034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1B4EA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r"/>
            <a:r>
              <a:rPr lang="en-US" sz="2000" i="1" dirty="0"/>
              <a:t>Data and information harmonization and interoperability</a:t>
            </a:r>
            <a:endParaRPr lang="it-IT" sz="2000" i="1" dirty="0"/>
          </a:p>
        </p:txBody>
      </p:sp>
      <p:pic>
        <p:nvPicPr>
          <p:cNvPr id="11" name="Picture 4"/>
          <p:cNvPicPr/>
          <p:nvPr/>
        </p:nvPicPr>
        <p:blipFill>
          <a:blip r:embed="rId2"/>
          <a:srcRect l="19658" t="16419" r="17761" b="14930"/>
          <a:stretch>
            <a:fillRect/>
          </a:stretch>
        </p:blipFill>
        <p:spPr bwMode="auto">
          <a:xfrm>
            <a:off x="914400" y="823271"/>
            <a:ext cx="7416824" cy="45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31276" y="5609283"/>
            <a:ext cx="8072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52North </a:t>
            </a:r>
            <a:r>
              <a:rPr lang="en-US" sz="3200" b="1" dirty="0"/>
              <a:t>Helgoland </a:t>
            </a:r>
            <a:r>
              <a:rPr lang="en-US" sz="3200" dirty="0"/>
              <a:t>-&gt; Broker -&gt; </a:t>
            </a:r>
            <a:r>
              <a:rPr lang="en-US" sz="3200" dirty="0" smtClean="0"/>
              <a:t>Hydrology </a:t>
            </a:r>
            <a:r>
              <a:rPr lang="en-US" sz="3200" dirty="0"/>
              <a:t>data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6263331"/>
            <a:ext cx="723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Protocol</a:t>
            </a:r>
            <a:r>
              <a:rPr lang="it-IT" sz="2400" dirty="0" smtClean="0"/>
              <a:t> under test: </a:t>
            </a:r>
            <a:r>
              <a:rPr lang="it-IT" sz="2400" dirty="0" smtClean="0"/>
              <a:t>OGC Sensor </a:t>
            </a:r>
            <a:r>
              <a:rPr lang="it-IT" sz="2400" dirty="0" err="1" smtClean="0"/>
              <a:t>Observing</a:t>
            </a:r>
            <a:r>
              <a:rPr lang="it-IT" sz="2400" dirty="0" smtClean="0"/>
              <a:t> Service v. 2.0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858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6F8E23CF-EC63-4559-8DD3-391B95FDF679}" vid="{60F74EE5-E6D3-4C43-8714-02C2C223EA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EMODnet_general_PPT_template</Template>
  <TotalTime>327</TotalTime>
  <Words>270</Words>
  <Application>Microsoft Office PowerPoint</Application>
  <PresentationFormat>Presentazione su schermo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Alte DIN 1451 Mittelschrift gepraegt</vt:lpstr>
      <vt:lpstr>Arial</vt:lpstr>
      <vt:lpstr>Calibri</vt:lpstr>
      <vt:lpstr>DIN Next LT Pro</vt:lpstr>
      <vt:lpstr>Helvetica</vt:lpstr>
      <vt:lpstr>Open Sans</vt:lpstr>
      <vt:lpstr>Presentation1</vt:lpstr>
      <vt:lpstr>EMODnet ingestion: brokering of NRT hydrology data for integration in EMODnet physics portal</vt:lpstr>
      <vt:lpstr>Hydrology sensor systems</vt:lpstr>
      <vt:lpstr>Federated architecture</vt:lpstr>
      <vt:lpstr>Brokering architecture</vt:lpstr>
      <vt:lpstr>Brokering architecture</vt:lpstr>
      <vt:lpstr>Brokering in EMODnet ingestion</vt:lpstr>
      <vt:lpstr>Presentazione standard di PowerPoint</vt:lpstr>
      <vt:lpstr>Presentazione standard di PowerPoint</vt:lpstr>
      <vt:lpstr>Presentazione standard di PowerPoint</vt:lpstr>
      <vt:lpstr>Next Steps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Alessandra</dc:creator>
  <cp:lastModifiedBy>Enrico Boldrini</cp:lastModifiedBy>
  <cp:revision>40</cp:revision>
  <dcterms:created xsi:type="dcterms:W3CDTF">2018-05-29T09:54:46Z</dcterms:created>
  <dcterms:modified xsi:type="dcterms:W3CDTF">2018-06-08T06:33:52Z</dcterms:modified>
</cp:coreProperties>
</file>